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1" r:id="rId3"/>
    <p:sldId id="260"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312"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7" autoAdjust="0"/>
  </p:normalViewPr>
  <p:slideViewPr>
    <p:cSldViewPr>
      <p:cViewPr varScale="1">
        <p:scale>
          <a:sx n="58" d="100"/>
          <a:sy n="58" d="100"/>
        </p:scale>
        <p:origin x="-142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4BD95-0264-4C1E-9A96-F0FFAB5E9AD2}" type="datetimeFigureOut">
              <a:rPr lang="en-US" smtClean="0"/>
              <a:t>8/21/2011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E2D42B-95FD-4C67-A0BD-18DDDC75C4C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E2D42B-95FD-4C67-A0BD-18DDDC75C4C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26A9D5-FEAE-4B93-A228-A9EDAF7561BA}" type="datetimeFigureOut">
              <a:rPr lang="en-US" smtClean="0"/>
              <a:pPr/>
              <a:t>8/21/2011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6A9D5-FEAE-4B93-A228-A9EDAF7561BA}" type="datetimeFigureOut">
              <a:rPr lang="en-US" smtClean="0"/>
              <a:pPr/>
              <a:t>8/21/2011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6A9D5-FEAE-4B93-A228-A9EDAF7561BA}" type="datetimeFigureOut">
              <a:rPr lang="en-US" smtClean="0"/>
              <a:pPr/>
              <a:t>8/21/2011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6A9D5-FEAE-4B93-A228-A9EDAF7561BA}" type="datetimeFigureOut">
              <a:rPr lang="en-US" smtClean="0"/>
              <a:pPr/>
              <a:t>8/21/2011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26A9D5-FEAE-4B93-A228-A9EDAF7561BA}" type="datetimeFigureOut">
              <a:rPr lang="en-US" smtClean="0"/>
              <a:pPr/>
              <a:t>8/21/2011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26A9D5-FEAE-4B93-A228-A9EDAF7561BA}" type="datetimeFigureOut">
              <a:rPr lang="en-US" smtClean="0"/>
              <a:pPr/>
              <a:t>8/21/2011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6A9D5-FEAE-4B93-A228-A9EDAF7561BA}" type="datetimeFigureOut">
              <a:rPr lang="en-US" smtClean="0"/>
              <a:pPr/>
              <a:t>8/21/2011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6A9D5-FEAE-4B93-A228-A9EDAF7561BA}" type="datetimeFigureOut">
              <a:rPr lang="en-US" smtClean="0"/>
              <a:pPr/>
              <a:t>8/21/2011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6A9D5-FEAE-4B93-A228-A9EDAF7561BA}" type="datetimeFigureOut">
              <a:rPr lang="en-US" smtClean="0"/>
              <a:pPr/>
              <a:t>8/21/2011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6A9D5-FEAE-4B93-A228-A9EDAF7561BA}" type="datetimeFigureOut">
              <a:rPr lang="en-US" smtClean="0"/>
              <a:pPr/>
              <a:t>8/21/2011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6A9D5-FEAE-4B93-A228-A9EDAF7561BA}" type="datetimeFigureOut">
              <a:rPr lang="en-US" smtClean="0"/>
              <a:pPr/>
              <a:t>8/21/2011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94006-8BC3-44BD-87D9-DA35E8D4FD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6A9D5-FEAE-4B93-A228-A9EDAF7561BA}" type="datetimeFigureOut">
              <a:rPr lang="en-US" smtClean="0"/>
              <a:pPr/>
              <a:t>8/21/2011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94006-8BC3-44BD-87D9-DA35E8D4FD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japoneses</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Japón</a:t>
            </a:r>
            <a:endParaRPr lang="en-US" sz="32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smtClean="0"/>
              <a:t>La población de Japón incluye 125 millones de japoneses y 2 millones de extranjeros. Menos del 0,5 por ciento de ellos son cristianos. Los japoneses están sujetos a tradiciones culturales basadas en antiguas creencias animistas mezcladas con rituales budistas y sintoístas. Muchos están buscando una vida con significado. </a:t>
            </a:r>
            <a:endParaRPr lang="en-US" b="1" dirty="0"/>
          </a:p>
        </p:txBody>
      </p:sp>
      <p:sp>
        <p:nvSpPr>
          <p:cNvPr id="9" name="TextBox 8"/>
          <p:cNvSpPr txBox="1"/>
          <p:nvPr/>
        </p:nvSpPr>
        <p:spPr>
          <a:xfrm>
            <a:off x="381000" y="381250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multiplica el número de nuevos creyentes japoneses este año.</a:t>
            </a:r>
          </a:p>
          <a:p>
            <a:endParaRPr lang="es-ES" sz="1600" dirty="0" smtClean="0">
              <a:solidFill>
                <a:schemeClr val="accent5">
                  <a:lumMod val="75000"/>
                </a:schemeClr>
              </a:solidFill>
            </a:endParaRPr>
          </a:p>
          <a:p>
            <a:r>
              <a:rPr lang="es-ES" sz="1600" dirty="0" smtClean="0">
                <a:solidFill>
                  <a:schemeClr val="accent5">
                    <a:lumMod val="75000"/>
                  </a:schemeClr>
                </a:solidFill>
              </a:rPr>
              <a:t>• Señor, que las iglesias que se reúnen en casas crezcan y se </a:t>
            </a:r>
          </a:p>
          <a:p>
            <a:r>
              <a:rPr lang="es-ES" sz="1600" dirty="0" smtClean="0">
                <a:solidFill>
                  <a:schemeClr val="accent5">
                    <a:lumMod val="75000"/>
                  </a:schemeClr>
                </a:solidFill>
              </a:rPr>
              <a:t>   reproduzcan rápidamente.</a:t>
            </a:r>
          </a:p>
          <a:p>
            <a:endParaRPr lang="es-ES" sz="1600" dirty="0" smtClean="0">
              <a:solidFill>
                <a:schemeClr val="accent5">
                  <a:lumMod val="75000"/>
                </a:schemeClr>
              </a:solidFill>
            </a:endParaRPr>
          </a:p>
          <a:p>
            <a:r>
              <a:rPr lang="es-ES" sz="1600" dirty="0" smtClean="0">
                <a:solidFill>
                  <a:schemeClr val="accent5">
                    <a:lumMod val="75000"/>
                  </a:schemeClr>
                </a:solidFill>
              </a:rPr>
              <a:t>• Espíritu Santo, levanta grandes números de japoneses para que entrenen </a:t>
            </a:r>
          </a:p>
          <a:p>
            <a:r>
              <a:rPr lang="es-ES" sz="1600" dirty="0" smtClean="0">
                <a:solidFill>
                  <a:schemeClr val="accent5">
                    <a:lumMod val="75000"/>
                  </a:schemeClr>
                </a:solidFill>
              </a:rPr>
              <a:t>   a otros japoneses a ser líderes en los campos de cosecha de tu reino.</a:t>
            </a:r>
            <a:endParaRPr lang="en-US" sz="1600" dirty="0">
              <a:solidFill>
                <a:schemeClr val="accent5">
                  <a:lumMod val="75000"/>
                </a:schemeClr>
              </a:solidFill>
            </a:endParaRPr>
          </a:p>
        </p:txBody>
      </p:sp>
      <p:pic>
        <p:nvPicPr>
          <p:cNvPr id="8194" name="Picture 2"/>
          <p:cNvPicPr>
            <a:picLocks noChangeAspect="1" noChangeArrowheads="1"/>
          </p:cNvPicPr>
          <p:nvPr/>
        </p:nvPicPr>
        <p:blipFill>
          <a:blip r:embed="rId3" cstate="email"/>
          <a:srcRect/>
          <a:stretch>
            <a:fillRect/>
          </a:stretch>
        </p:blipFill>
        <p:spPr bwMode="auto">
          <a:xfrm>
            <a:off x="5133975" y="1219200"/>
            <a:ext cx="3552825" cy="2661108"/>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uigur</a:t>
            </a:r>
            <a:r>
              <a:rPr lang="en-US" sz="4400" b="1" dirty="0" smtClean="0">
                <a:solidFill>
                  <a:schemeClr val="accent5">
                    <a:lumMod val="75000"/>
                  </a:schemeClr>
                </a:solidFill>
              </a:rPr>
              <a:t> </a:t>
            </a:r>
            <a:r>
              <a:rPr lang="en-US" sz="3200" b="1" dirty="0" smtClean="0">
                <a:solidFill>
                  <a:schemeClr val="accent5">
                    <a:lumMod val="75000"/>
                  </a:schemeClr>
                </a:solidFill>
              </a:rPr>
              <a:t>de China</a:t>
            </a:r>
            <a:endParaRPr lang="en-US" sz="3200" b="1" dirty="0">
              <a:solidFill>
                <a:schemeClr val="accent5">
                  <a:lumMod val="75000"/>
                </a:schemeClr>
              </a:solidFill>
            </a:endParaRPr>
          </a:p>
        </p:txBody>
      </p:sp>
      <p:sp>
        <p:nvSpPr>
          <p:cNvPr id="7" name="TextBox 6"/>
          <p:cNvSpPr txBox="1"/>
          <p:nvPr/>
        </p:nvSpPr>
        <p:spPr>
          <a:xfrm>
            <a:off x="381000" y="1219200"/>
            <a:ext cx="5334000" cy="2308324"/>
          </a:xfrm>
          <a:prstGeom prst="rect">
            <a:avLst/>
          </a:prstGeom>
          <a:noFill/>
        </p:spPr>
        <p:txBody>
          <a:bodyPr wrap="square" rtlCol="0">
            <a:spAutoFit/>
          </a:bodyPr>
          <a:lstStyle/>
          <a:p>
            <a:r>
              <a:rPr lang="es-ES" b="1" dirty="0" smtClean="0"/>
              <a:t>Los uigur son un pueblo orgulloso, alegre e independiente de más de 9 millones de personas que viven en el noroeste de China. Es extremadamente difícil alcanzarlos debido a las restricciones gubernamentales. Las Escrituras están disponibles </a:t>
            </a:r>
          </a:p>
          <a:p>
            <a:r>
              <a:rPr lang="es-ES" b="1" dirty="0" smtClean="0"/>
              <a:t>en su idioma. A pesar de que dicen: “Ser uigur es ser musulmán”, su práctica religiosa es nominal y está mezclada con el misticismo y la superstición.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lo imposible, prepara obreros que pueden cruzar las barreras </a:t>
            </a:r>
          </a:p>
          <a:p>
            <a:r>
              <a:rPr lang="es-ES" sz="1600" dirty="0" smtClean="0">
                <a:solidFill>
                  <a:schemeClr val="accent5">
                    <a:lumMod val="75000"/>
                  </a:schemeClr>
                </a:solidFill>
              </a:rPr>
              <a:t>   gubernamentales y espirituales para alcanzar a los uigur con tu verdad.</a:t>
            </a:r>
          </a:p>
          <a:p>
            <a:endParaRPr lang="es-ES" sz="1600" dirty="0" smtClean="0">
              <a:solidFill>
                <a:schemeClr val="accent5">
                  <a:lumMod val="75000"/>
                </a:schemeClr>
              </a:solidFill>
            </a:endParaRPr>
          </a:p>
          <a:p>
            <a:r>
              <a:rPr lang="es-ES" sz="1600" dirty="0" smtClean="0">
                <a:solidFill>
                  <a:schemeClr val="accent5">
                    <a:lumMod val="75000"/>
                  </a:schemeClr>
                </a:solidFill>
              </a:rPr>
              <a:t>• Espíritu Santo, rompe el poder de las fortalezas que mantienen a los uigur </a:t>
            </a:r>
          </a:p>
          <a:p>
            <a:r>
              <a:rPr lang="es-ES" sz="1600" dirty="0" smtClean="0">
                <a:solidFill>
                  <a:schemeClr val="accent5">
                    <a:lumMod val="75000"/>
                  </a:schemeClr>
                </a:solidFill>
              </a:rPr>
              <a:t>   en la oscuridad. </a:t>
            </a:r>
          </a:p>
          <a:p>
            <a:endParaRPr lang="es-ES" sz="1600" dirty="0" smtClean="0">
              <a:solidFill>
                <a:schemeClr val="accent5">
                  <a:lumMod val="75000"/>
                </a:schemeClr>
              </a:solidFill>
            </a:endParaRPr>
          </a:p>
          <a:p>
            <a:r>
              <a:rPr lang="es-ES" sz="1600" dirty="0" smtClean="0">
                <a:solidFill>
                  <a:schemeClr val="accent5">
                    <a:lumMod val="75000"/>
                  </a:schemeClr>
                </a:solidFill>
              </a:rPr>
              <a:t>• Señor, provee a tus obreros acceso al pueblo uigur y plataformas de </a:t>
            </a:r>
          </a:p>
          <a:p>
            <a:r>
              <a:rPr lang="es-ES" sz="1600" dirty="0" smtClean="0">
                <a:solidFill>
                  <a:schemeClr val="accent5">
                    <a:lumMod val="75000"/>
                  </a:schemeClr>
                </a:solidFill>
              </a:rPr>
              <a:t>   ministerio entre ellos.</a:t>
            </a:r>
            <a:endParaRPr lang="en-US" sz="1600" dirty="0">
              <a:solidFill>
                <a:schemeClr val="accent5">
                  <a:lumMod val="75000"/>
                </a:schemeClr>
              </a:solidFill>
            </a:endParaRPr>
          </a:p>
        </p:txBody>
      </p:sp>
      <p:pic>
        <p:nvPicPr>
          <p:cNvPr id="9218" name="Picture 2"/>
          <p:cNvPicPr>
            <a:picLocks noChangeAspect="1" noChangeArrowheads="1"/>
          </p:cNvPicPr>
          <p:nvPr/>
        </p:nvPicPr>
        <p:blipFill>
          <a:blip r:embed="rId3" cstate="email"/>
          <a:srcRect/>
          <a:stretch>
            <a:fillRect/>
          </a:stretch>
        </p:blipFill>
        <p:spPr bwMode="auto">
          <a:xfrm>
            <a:off x="6139285" y="804384"/>
            <a:ext cx="2318915" cy="338661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4864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uzbekos</a:t>
            </a:r>
            <a:r>
              <a:rPr lang="en-US" sz="3200" b="1" dirty="0" smtClean="0">
                <a:solidFill>
                  <a:schemeClr val="accent5">
                    <a:lumMod val="75000"/>
                  </a:schemeClr>
                </a:solidFill>
              </a:rPr>
              <a:t> de </a:t>
            </a:r>
            <a:r>
              <a:rPr lang="en-US" sz="3200" b="1" dirty="0" err="1" smtClean="0">
                <a:solidFill>
                  <a:schemeClr val="accent5">
                    <a:lumMod val="75000"/>
                  </a:schemeClr>
                </a:solidFill>
              </a:rPr>
              <a:t>Uzbekistán</a:t>
            </a:r>
            <a:endParaRPr lang="en-US" sz="3200" b="1" dirty="0">
              <a:solidFill>
                <a:schemeClr val="accent5">
                  <a:lumMod val="75000"/>
                </a:schemeClr>
              </a:solidFill>
            </a:endParaRPr>
          </a:p>
        </p:txBody>
      </p:sp>
      <p:sp>
        <p:nvSpPr>
          <p:cNvPr id="7" name="TextBox 6"/>
          <p:cNvSpPr txBox="1"/>
          <p:nvPr/>
        </p:nvSpPr>
        <p:spPr>
          <a:xfrm>
            <a:off x="381000" y="1219200"/>
            <a:ext cx="4572000" cy="2308324"/>
          </a:xfrm>
          <a:prstGeom prst="rect">
            <a:avLst/>
          </a:prstGeom>
          <a:noFill/>
        </p:spPr>
        <p:txBody>
          <a:bodyPr wrap="square" rtlCol="0">
            <a:spAutoFit/>
          </a:bodyPr>
          <a:lstStyle/>
          <a:p>
            <a:r>
              <a:rPr lang="es-ES" b="1" dirty="0" smtClean="0"/>
              <a:t>Los uzbekos ven al islam como una parte tan integral de su cultura que “ser uzbeko es ser musulmán”. Han sufrido una disminución continua del nivel de vida desde el colapso de la Unión Soviética y el desempleo ha surgido como un problema significativo. Quedan muchas semillas por plantar y regar en medio de esta nación de 25 millones de personas.</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Oh Señor, que los uzbekos sean guiados a mirar hacia ti para suplir sus </a:t>
            </a:r>
          </a:p>
          <a:p>
            <a:r>
              <a:rPr lang="es-ES" sz="1600" dirty="0" smtClean="0">
                <a:solidFill>
                  <a:schemeClr val="accent5">
                    <a:lumMod val="75000"/>
                  </a:schemeClr>
                </a:solidFill>
              </a:rPr>
              <a:t>   necesidades en estos tiempos de desesperación.</a:t>
            </a:r>
          </a:p>
          <a:p>
            <a:endParaRPr lang="es-ES" sz="1600" dirty="0" smtClean="0">
              <a:solidFill>
                <a:schemeClr val="accent5">
                  <a:lumMod val="75000"/>
                </a:schemeClr>
              </a:solidFill>
            </a:endParaRPr>
          </a:p>
          <a:p>
            <a:r>
              <a:rPr lang="es-ES" sz="1600" dirty="0" smtClean="0">
                <a:solidFill>
                  <a:schemeClr val="accent5">
                    <a:lumMod val="75000"/>
                  </a:schemeClr>
                </a:solidFill>
              </a:rPr>
              <a:t>• Dios poderoso, otorga valentía a tus hijos uzbekos, tanto en compartir su fe </a:t>
            </a:r>
          </a:p>
          <a:p>
            <a:r>
              <a:rPr lang="es-ES" sz="1600" dirty="0" smtClean="0">
                <a:solidFill>
                  <a:schemeClr val="accent5">
                    <a:lumMod val="75000"/>
                  </a:schemeClr>
                </a:solidFill>
              </a:rPr>
              <a:t>   como en la oración, rogándote a ti que hagas milagros entre ellos.</a:t>
            </a:r>
          </a:p>
          <a:p>
            <a:endParaRPr lang="es-ES" sz="1600" dirty="0" smtClean="0">
              <a:solidFill>
                <a:schemeClr val="accent5">
                  <a:lumMod val="75000"/>
                </a:schemeClr>
              </a:solidFill>
            </a:endParaRPr>
          </a:p>
          <a:p>
            <a:r>
              <a:rPr lang="es-ES" sz="1600" dirty="0" smtClean="0">
                <a:solidFill>
                  <a:schemeClr val="accent5">
                    <a:lumMod val="75000"/>
                  </a:schemeClr>
                </a:solidFill>
              </a:rPr>
              <a:t>• Señor de la cosecha, manda obreros para que planten la semilla para los </a:t>
            </a:r>
          </a:p>
          <a:p>
            <a:r>
              <a:rPr lang="es-ES" sz="1600" dirty="0" smtClean="0">
                <a:solidFill>
                  <a:schemeClr val="accent5">
                    <a:lumMod val="75000"/>
                  </a:schemeClr>
                </a:solidFill>
              </a:rPr>
              <a:t>   millones que aún no han oído de tu amor por ellos.</a:t>
            </a:r>
            <a:endParaRPr lang="en-US" sz="1600" dirty="0">
              <a:solidFill>
                <a:schemeClr val="accent5">
                  <a:lumMod val="75000"/>
                </a:schemeClr>
              </a:solidFill>
            </a:endParaRPr>
          </a:p>
        </p:txBody>
      </p:sp>
      <p:pic>
        <p:nvPicPr>
          <p:cNvPr id="10242" name="Picture 2"/>
          <p:cNvPicPr>
            <a:picLocks noChangeAspect="1" noChangeArrowheads="1"/>
          </p:cNvPicPr>
          <p:nvPr/>
        </p:nvPicPr>
        <p:blipFill>
          <a:blip r:embed="rId3" cstate="email"/>
          <a:srcRect/>
          <a:stretch>
            <a:fillRect/>
          </a:stretch>
        </p:blipFill>
        <p:spPr bwMode="auto">
          <a:xfrm>
            <a:off x="5334000" y="1219200"/>
            <a:ext cx="3418776" cy="25146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err="1" smtClean="0">
                <a:solidFill>
                  <a:schemeClr val="accent5">
                    <a:lumMod val="75000"/>
                  </a:schemeClr>
                </a:solidFill>
              </a:rPr>
              <a:t>Siria</a:t>
            </a:r>
            <a:endParaRPr lang="en-US" sz="44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smtClean="0"/>
              <a:t>Doce millones de árabes suníes viven en el país de Siria. Creen en el islam y sus obras religiosas para ganar la salvación. Los árabes suníes viven toda la vida sin la seguridad de la vida eterna después de la muerte. Muchos han oído lo que el Corán dice de Jesús, pero no han oído la verdad que Jesús es el único camino al cielo.</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los ejércitos, haz que los árabes sirios tengan un descontento con su religión  </a:t>
            </a:r>
          </a:p>
          <a:p>
            <a:r>
              <a:rPr lang="es-ES" sz="1600" dirty="0" smtClean="0">
                <a:solidFill>
                  <a:schemeClr val="accent5">
                    <a:lumMod val="75000"/>
                  </a:schemeClr>
                </a:solidFill>
              </a:rPr>
              <a:t>    falsa y que estén completamente abiertos a tu verdad.</a:t>
            </a:r>
          </a:p>
          <a:p>
            <a:endParaRPr lang="es-ES" sz="1600" dirty="0" smtClean="0">
              <a:solidFill>
                <a:schemeClr val="accent5">
                  <a:lumMod val="75000"/>
                </a:schemeClr>
              </a:solidFill>
            </a:endParaRPr>
          </a:p>
          <a:p>
            <a:r>
              <a:rPr lang="es-ES" sz="1600" dirty="0" smtClean="0">
                <a:solidFill>
                  <a:schemeClr val="accent5">
                    <a:lumMod val="75000"/>
                  </a:schemeClr>
                </a:solidFill>
              </a:rPr>
              <a:t>• Señor, da sabiduría a los que van a hablar tus palabras de vida a los </a:t>
            </a:r>
          </a:p>
          <a:p>
            <a:r>
              <a:rPr lang="es-ES" sz="1600" dirty="0" smtClean="0">
                <a:solidFill>
                  <a:schemeClr val="accent5">
                    <a:lumMod val="75000"/>
                  </a:schemeClr>
                </a:solidFill>
              </a:rPr>
              <a:t>   que están buscando la verdad.</a:t>
            </a:r>
          </a:p>
          <a:p>
            <a:endParaRPr lang="es-ES" sz="1600" dirty="0" smtClean="0">
              <a:solidFill>
                <a:schemeClr val="accent5">
                  <a:lumMod val="75000"/>
                </a:schemeClr>
              </a:solidFill>
            </a:endParaRPr>
          </a:p>
          <a:p>
            <a:r>
              <a:rPr lang="es-ES" sz="1600" dirty="0" smtClean="0">
                <a:solidFill>
                  <a:schemeClr val="accent5">
                    <a:lumMod val="75000"/>
                  </a:schemeClr>
                </a:solidFill>
              </a:rPr>
              <a:t>• Padre, llama a muchos obreros latinos al estudio del árabe para que ellos </a:t>
            </a:r>
          </a:p>
          <a:p>
            <a:r>
              <a:rPr lang="es-ES" sz="1600" dirty="0" smtClean="0">
                <a:solidFill>
                  <a:schemeClr val="accent5">
                    <a:lumMod val="75000"/>
                  </a:schemeClr>
                </a:solidFill>
              </a:rPr>
              <a:t>   puedan contar de tus maravillas en la lengua natal de los sirios.</a:t>
            </a:r>
            <a:endParaRPr lang="en-US" sz="1600" dirty="0">
              <a:solidFill>
                <a:schemeClr val="accent5">
                  <a:lumMod val="75000"/>
                </a:schemeClr>
              </a:solidFill>
            </a:endParaRPr>
          </a:p>
        </p:txBody>
      </p:sp>
      <p:pic>
        <p:nvPicPr>
          <p:cNvPr id="11266" name="Picture 2"/>
          <p:cNvPicPr>
            <a:picLocks noChangeAspect="1" noChangeArrowheads="1"/>
          </p:cNvPicPr>
          <p:nvPr/>
        </p:nvPicPr>
        <p:blipFill>
          <a:blip r:embed="rId3" cstate="email"/>
          <a:srcRect/>
          <a:stretch>
            <a:fillRect/>
          </a:stretch>
        </p:blipFill>
        <p:spPr bwMode="auto">
          <a:xfrm>
            <a:off x="5181600" y="1154847"/>
            <a:ext cx="3395662" cy="2502753"/>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err="1" smtClean="0">
                <a:solidFill>
                  <a:schemeClr val="accent5">
                    <a:lumMod val="75000"/>
                  </a:schemeClr>
                </a:solidFill>
              </a:rPr>
              <a:t>Turquía</a:t>
            </a:r>
            <a:endParaRPr lang="en-US" sz="4400" b="1" dirty="0">
              <a:solidFill>
                <a:schemeClr val="accent5">
                  <a:lumMod val="75000"/>
                </a:schemeClr>
              </a:solidFill>
            </a:endParaRPr>
          </a:p>
        </p:txBody>
      </p:sp>
      <p:sp>
        <p:nvSpPr>
          <p:cNvPr id="7" name="TextBox 6"/>
          <p:cNvSpPr txBox="1"/>
          <p:nvPr/>
        </p:nvSpPr>
        <p:spPr>
          <a:xfrm>
            <a:off x="381000" y="1219200"/>
            <a:ext cx="5029200" cy="2308324"/>
          </a:xfrm>
          <a:prstGeom prst="rect">
            <a:avLst/>
          </a:prstGeom>
          <a:noFill/>
        </p:spPr>
        <p:txBody>
          <a:bodyPr wrap="square" rtlCol="0">
            <a:spAutoFit/>
          </a:bodyPr>
          <a:lstStyle/>
          <a:p>
            <a:r>
              <a:rPr lang="es-ES" b="1" dirty="0" smtClean="0"/>
              <a:t>Aunque Turquía es oficialmente un estado secular, más del 99% de la población es musulmana, con unos 60 millones de personas. A pesar de la política oficial de libertad religiosa, los creyentes sufren persecución y a veces son encarcelados o martirizados por su fe. Geográficamente, Turquía se encuentra en una posición estratégica, en los continentes de Europa y Asia. </a:t>
            </a:r>
            <a:endParaRPr lang="en-US" b="1" dirty="0"/>
          </a:p>
        </p:txBody>
      </p:sp>
      <p:pic>
        <p:nvPicPr>
          <p:cNvPr id="12290" name="Picture 2"/>
          <p:cNvPicPr>
            <a:picLocks noChangeAspect="1" noChangeArrowheads="1"/>
          </p:cNvPicPr>
          <p:nvPr/>
        </p:nvPicPr>
        <p:blipFill>
          <a:blip r:embed="rId3" cstate="email"/>
          <a:srcRect/>
          <a:stretch>
            <a:fillRect/>
          </a:stretch>
        </p:blipFill>
        <p:spPr bwMode="auto">
          <a:xfrm>
            <a:off x="6096000" y="762000"/>
            <a:ext cx="2389870" cy="3343275"/>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Celestial, manda obreros latinos que puedan ayudar a los turcos a encontrar su </a:t>
            </a:r>
          </a:p>
          <a:p>
            <a:r>
              <a:rPr lang="es-ES" sz="1600" dirty="0" smtClean="0">
                <a:solidFill>
                  <a:schemeClr val="accent5">
                    <a:lumMod val="75000"/>
                  </a:schemeClr>
                </a:solidFill>
              </a:rPr>
              <a:t>   identidad en Cristo y no tanto en el hecho de que sean musulmanes. </a:t>
            </a:r>
          </a:p>
          <a:p>
            <a:endParaRPr lang="es-ES" sz="1600" dirty="0" smtClean="0">
              <a:solidFill>
                <a:schemeClr val="accent5">
                  <a:lumMod val="75000"/>
                </a:schemeClr>
              </a:solidFill>
            </a:endParaRPr>
          </a:p>
          <a:p>
            <a:r>
              <a:rPr lang="es-ES" sz="1600" dirty="0" smtClean="0">
                <a:solidFill>
                  <a:schemeClr val="accent5">
                    <a:lumMod val="75000"/>
                  </a:schemeClr>
                </a:solidFill>
              </a:rPr>
              <a:t>• Señor, bendice a los nuevos creyentes, que sean discipulados y se vuelvan </a:t>
            </a:r>
          </a:p>
          <a:p>
            <a:r>
              <a:rPr lang="es-ES" sz="1600" dirty="0" smtClean="0">
                <a:solidFill>
                  <a:schemeClr val="accent5">
                    <a:lumMod val="75000"/>
                  </a:schemeClr>
                </a:solidFill>
              </a:rPr>
              <a:t>   activos para ganar a otros. </a:t>
            </a:r>
          </a:p>
          <a:p>
            <a:endParaRPr lang="es-ES" sz="1600" dirty="0" smtClean="0">
              <a:solidFill>
                <a:schemeClr val="accent5">
                  <a:lumMod val="75000"/>
                </a:schemeClr>
              </a:solidFill>
            </a:endParaRPr>
          </a:p>
          <a:p>
            <a:r>
              <a:rPr lang="es-ES" sz="1600" dirty="0" smtClean="0">
                <a:solidFill>
                  <a:schemeClr val="accent5">
                    <a:lumMod val="75000"/>
                  </a:schemeClr>
                </a:solidFill>
              </a:rPr>
              <a:t>• Dios, da a tu iglesia estrategias para alcanzar también a las mujeres turcas, </a:t>
            </a:r>
          </a:p>
          <a:p>
            <a:r>
              <a:rPr lang="es-ES" sz="1600" dirty="0" smtClean="0">
                <a:solidFill>
                  <a:schemeClr val="accent5">
                    <a:lumMod val="75000"/>
                  </a:schemeClr>
                </a:solidFill>
              </a:rPr>
              <a:t>   puesto que la mayoría de los creyentes son hombres.</a:t>
            </a:r>
            <a:endParaRPr lang="en-US" sz="16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azeríes</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Irán</a:t>
            </a:r>
            <a:endParaRPr lang="en-US" sz="32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smtClean="0"/>
              <a:t>Los azeríes de Irán son una de las etnias más grandes de Asia Central. Viven en la región noroeste de Irán, desde Teherán hasta la frontera con Turquía. Hasta hace poco los investigadores no tenían conocimiento de creyentes entre los azeríes de Irán, lo que los hace una de las etnias menos alcanzadas del planeta. Hoy en día hay 10 creyentes.</a:t>
            </a:r>
            <a:endParaRPr lang="en-US" b="1" dirty="0"/>
          </a:p>
        </p:txBody>
      </p:sp>
      <p:sp>
        <p:nvSpPr>
          <p:cNvPr id="9" name="TextBox 8"/>
          <p:cNvSpPr txBox="1"/>
          <p:nvPr/>
        </p:nvSpPr>
        <p:spPr>
          <a:xfrm>
            <a:off x="381000" y="3733800"/>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haz posible que de estos nuevos creyentes se forme una iglesia </a:t>
            </a:r>
          </a:p>
          <a:p>
            <a:r>
              <a:rPr lang="es-ES" sz="1600" dirty="0" smtClean="0">
                <a:solidFill>
                  <a:schemeClr val="accent5">
                    <a:lumMod val="75000"/>
                  </a:schemeClr>
                </a:solidFill>
              </a:rPr>
              <a:t>   de iraníes que hablan azerí.</a:t>
            </a:r>
          </a:p>
          <a:p>
            <a:endParaRPr lang="es-ES" sz="1600" dirty="0" smtClean="0">
              <a:solidFill>
                <a:schemeClr val="accent5">
                  <a:lumMod val="75000"/>
                </a:schemeClr>
              </a:solidFill>
            </a:endParaRPr>
          </a:p>
          <a:p>
            <a:r>
              <a:rPr lang="es-ES" sz="1600" dirty="0" smtClean="0">
                <a:solidFill>
                  <a:schemeClr val="accent5">
                    <a:lumMod val="75000"/>
                  </a:schemeClr>
                </a:solidFill>
              </a:rPr>
              <a:t>• Padre, crea oportunidades para que las tribus que hablan azerí escuchen </a:t>
            </a:r>
          </a:p>
          <a:p>
            <a:r>
              <a:rPr lang="es-ES" sz="1600" dirty="0" smtClean="0">
                <a:solidFill>
                  <a:schemeClr val="accent5">
                    <a:lumMod val="75000"/>
                  </a:schemeClr>
                </a:solidFill>
              </a:rPr>
              <a:t>   el mensaje del evangelio, especialmente los pueblos nómadas que viven </a:t>
            </a:r>
          </a:p>
          <a:p>
            <a:r>
              <a:rPr lang="es-ES" sz="1600" dirty="0" smtClean="0">
                <a:solidFill>
                  <a:schemeClr val="accent5">
                    <a:lumMod val="75000"/>
                  </a:schemeClr>
                </a:solidFill>
              </a:rPr>
              <a:t>   en carpas, como los </a:t>
            </a:r>
            <a:r>
              <a:rPr lang="es-ES" sz="1600" dirty="0" err="1" smtClean="0">
                <a:solidFill>
                  <a:schemeClr val="accent5">
                    <a:lumMod val="75000"/>
                  </a:schemeClr>
                </a:solidFill>
              </a:rPr>
              <a:t>afshar</a:t>
            </a:r>
            <a:r>
              <a:rPr lang="es-ES" sz="1600" dirty="0" smtClean="0">
                <a:solidFill>
                  <a:schemeClr val="accent5">
                    <a:lumMod val="75000"/>
                  </a:schemeClr>
                </a:solidFill>
              </a:rPr>
              <a:t> y los </a:t>
            </a:r>
            <a:r>
              <a:rPr lang="es-ES" sz="1600" dirty="0" err="1" smtClean="0">
                <a:solidFill>
                  <a:schemeClr val="accent5">
                    <a:lumMod val="75000"/>
                  </a:schemeClr>
                </a:solidFill>
              </a:rPr>
              <a:t>shahsavani</a:t>
            </a:r>
            <a:r>
              <a:rPr lang="es-ES" sz="1600" dirty="0" smtClean="0">
                <a:solidFill>
                  <a:schemeClr val="accent5">
                    <a:lumMod val="75000"/>
                  </a:schemeClr>
                </a:solidFill>
              </a:rPr>
              <a:t>.</a:t>
            </a:r>
          </a:p>
          <a:p>
            <a:endParaRPr lang="es-ES" sz="1600" dirty="0" smtClean="0">
              <a:solidFill>
                <a:schemeClr val="accent5">
                  <a:lumMod val="75000"/>
                </a:schemeClr>
              </a:solidFill>
            </a:endParaRPr>
          </a:p>
          <a:p>
            <a:r>
              <a:rPr lang="es-ES" sz="1600" dirty="0" smtClean="0">
                <a:solidFill>
                  <a:schemeClr val="accent5">
                    <a:lumMod val="75000"/>
                  </a:schemeClr>
                </a:solidFill>
              </a:rPr>
              <a:t>• Dios, que los creyentes que hablan azerí en el país de Azerbaiyán </a:t>
            </a:r>
          </a:p>
          <a:p>
            <a:r>
              <a:rPr lang="es-ES" sz="1600" dirty="0" smtClean="0">
                <a:solidFill>
                  <a:schemeClr val="accent5">
                    <a:lumMod val="75000"/>
                  </a:schemeClr>
                </a:solidFill>
              </a:rPr>
              <a:t>   alcancen cada vez más a sus vecinos del sur.</a:t>
            </a:r>
            <a:endParaRPr lang="en-US" sz="1600" dirty="0">
              <a:solidFill>
                <a:schemeClr val="accent5">
                  <a:lumMod val="75000"/>
                </a:schemeClr>
              </a:solidFill>
            </a:endParaRPr>
          </a:p>
        </p:txBody>
      </p:sp>
      <p:pic>
        <p:nvPicPr>
          <p:cNvPr id="10" name="Picture 9" descr="14 Los Azeries de Iran.TIF"/>
          <p:cNvPicPr>
            <a:picLocks noChangeAspect="1"/>
          </p:cNvPicPr>
          <p:nvPr/>
        </p:nvPicPr>
        <p:blipFill>
          <a:blip r:embed="rId3" cstate="email"/>
          <a:srcRect/>
          <a:stretch>
            <a:fillRect/>
          </a:stretch>
        </p:blipFill>
        <p:spPr>
          <a:xfrm>
            <a:off x="5181600" y="1143000"/>
            <a:ext cx="3509921" cy="2514600"/>
          </a:xfrm>
          <a:prstGeom prst="roundRect">
            <a:avLst>
              <a:gd name="adj" fmla="val 8594"/>
            </a:avLst>
          </a:prstGeom>
          <a:solidFill>
            <a:srgbClr val="FFFFFF">
              <a:shade val="85000"/>
            </a:srgbClr>
          </a:solidFill>
          <a:ln>
            <a:noFill/>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7056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azerbaiyanos</a:t>
            </a:r>
            <a:r>
              <a:rPr lang="en-US" sz="3200" b="1" dirty="0" smtClean="0">
                <a:solidFill>
                  <a:schemeClr val="accent5">
                    <a:lumMod val="75000"/>
                  </a:schemeClr>
                </a:solidFill>
              </a:rPr>
              <a:t> de </a:t>
            </a:r>
            <a:r>
              <a:rPr lang="en-US" sz="3200" b="1" dirty="0" err="1" smtClean="0">
                <a:solidFill>
                  <a:schemeClr val="accent5">
                    <a:lumMod val="75000"/>
                  </a:schemeClr>
                </a:solidFill>
              </a:rPr>
              <a:t>Azerbaiyán</a:t>
            </a:r>
            <a:endParaRPr lang="en-US" sz="3200" b="1" dirty="0">
              <a:solidFill>
                <a:schemeClr val="accent5">
                  <a:lumMod val="75000"/>
                </a:schemeClr>
              </a:solidFill>
            </a:endParaRPr>
          </a:p>
        </p:txBody>
      </p:sp>
      <p:sp>
        <p:nvSpPr>
          <p:cNvPr id="7" name="TextBox 6"/>
          <p:cNvSpPr txBox="1"/>
          <p:nvPr/>
        </p:nvSpPr>
        <p:spPr>
          <a:xfrm>
            <a:off x="381000" y="1295400"/>
            <a:ext cx="4419600" cy="2308324"/>
          </a:xfrm>
          <a:prstGeom prst="rect">
            <a:avLst/>
          </a:prstGeom>
          <a:noFill/>
        </p:spPr>
        <p:txBody>
          <a:bodyPr wrap="square" rtlCol="0">
            <a:spAutoFit/>
          </a:bodyPr>
          <a:lstStyle/>
          <a:p>
            <a:r>
              <a:rPr lang="es-ES" b="1" dirty="0" smtClean="0"/>
              <a:t>La República de Azerbaiyán está ubicada al oeste del mar Caspio. Hay más de seis millones de azerbaiyanos. Un creciente nacionalismo y un avivamiento del islam les hace menos receptivos al evangelio. Históricamente, no se llevan bien con los cristianos de Armenia, lo cual ha impedido el avance del evangelio entre ellos. </a:t>
            </a:r>
            <a:endParaRPr lang="en-US" b="1" dirty="0"/>
          </a:p>
        </p:txBody>
      </p:sp>
      <p:sp>
        <p:nvSpPr>
          <p:cNvPr id="9" name="TextBox 8"/>
          <p:cNvSpPr txBox="1"/>
          <p:nvPr/>
        </p:nvSpPr>
        <p:spPr>
          <a:xfrm>
            <a:off x="381000" y="3657600"/>
            <a:ext cx="80010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de las naciones, levanta plantadores de iglesias entre los azerbaiyanos tanto como </a:t>
            </a:r>
          </a:p>
          <a:p>
            <a:r>
              <a:rPr lang="es-ES" sz="1600" dirty="0" smtClean="0">
                <a:solidFill>
                  <a:schemeClr val="accent5">
                    <a:lumMod val="75000"/>
                  </a:schemeClr>
                </a:solidFill>
              </a:rPr>
              <a:t>   los armenios que puedan cruzar las barreras del enemigo con tu palabra de salvación.</a:t>
            </a:r>
          </a:p>
          <a:p>
            <a:endParaRPr lang="es-ES" sz="1600" dirty="0" smtClean="0">
              <a:solidFill>
                <a:schemeClr val="accent5">
                  <a:lumMod val="75000"/>
                </a:schemeClr>
              </a:solidFill>
            </a:endParaRPr>
          </a:p>
          <a:p>
            <a:r>
              <a:rPr lang="es-ES" sz="1600" dirty="0" smtClean="0">
                <a:solidFill>
                  <a:schemeClr val="accent5">
                    <a:lumMod val="75000"/>
                  </a:schemeClr>
                </a:solidFill>
              </a:rPr>
              <a:t>• Padre, quita las vendas de los ojos de los azerbaiyanos para que sean más </a:t>
            </a:r>
          </a:p>
          <a:p>
            <a:r>
              <a:rPr lang="es-ES" sz="1600" dirty="0" smtClean="0">
                <a:solidFill>
                  <a:schemeClr val="accent5">
                    <a:lumMod val="75000"/>
                  </a:schemeClr>
                </a:solidFill>
              </a:rPr>
              <a:t>   receptivos al evangelio.</a:t>
            </a:r>
          </a:p>
          <a:p>
            <a:endParaRPr lang="es-ES" sz="1600" dirty="0" smtClean="0">
              <a:solidFill>
                <a:schemeClr val="accent5">
                  <a:lumMod val="75000"/>
                </a:schemeClr>
              </a:solidFill>
            </a:endParaRPr>
          </a:p>
          <a:p>
            <a:r>
              <a:rPr lang="es-ES" sz="1600" dirty="0" smtClean="0">
                <a:solidFill>
                  <a:schemeClr val="accent5">
                    <a:lumMod val="75000"/>
                  </a:schemeClr>
                </a:solidFill>
              </a:rPr>
              <a:t>• Dios todopoderoso, haz que Jesucristo tenga más influencia en los corazones </a:t>
            </a:r>
          </a:p>
          <a:p>
            <a:r>
              <a:rPr lang="es-ES" sz="1600" dirty="0" smtClean="0">
                <a:solidFill>
                  <a:schemeClr val="accent5">
                    <a:lumMod val="75000"/>
                  </a:schemeClr>
                </a:solidFill>
              </a:rPr>
              <a:t>   de los azerbaiyanos que el país vecino de Irán y que el evangelio </a:t>
            </a:r>
          </a:p>
          <a:p>
            <a:r>
              <a:rPr lang="es-ES" sz="1600" dirty="0" smtClean="0">
                <a:solidFill>
                  <a:schemeClr val="accent5">
                    <a:lumMod val="75000"/>
                  </a:schemeClr>
                </a:solidFill>
              </a:rPr>
              <a:t>   pueda expandirse en esa región.</a:t>
            </a:r>
            <a:endParaRPr lang="en-US" sz="1600" dirty="0">
              <a:solidFill>
                <a:schemeClr val="accent5">
                  <a:lumMod val="75000"/>
                </a:schemeClr>
              </a:solidFill>
            </a:endParaRPr>
          </a:p>
        </p:txBody>
      </p:sp>
      <p:pic>
        <p:nvPicPr>
          <p:cNvPr id="14338" name="Picture 2"/>
          <p:cNvPicPr>
            <a:picLocks noChangeAspect="1" noChangeArrowheads="1"/>
          </p:cNvPicPr>
          <p:nvPr/>
        </p:nvPicPr>
        <p:blipFill>
          <a:blip r:embed="rId3" cstate="email"/>
          <a:srcRect/>
          <a:stretch>
            <a:fillRect/>
          </a:stretch>
        </p:blipFill>
        <p:spPr bwMode="auto">
          <a:xfrm>
            <a:off x="5181600" y="1305068"/>
            <a:ext cx="3429000" cy="2462177"/>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Puno </a:t>
            </a:r>
            <a:r>
              <a:rPr lang="en-US" sz="4400" b="1" dirty="0" err="1" smtClean="0">
                <a:solidFill>
                  <a:schemeClr val="accent5">
                    <a:lumMod val="75000"/>
                  </a:schemeClr>
                </a:solidFill>
              </a:rPr>
              <a:t>quechua</a:t>
            </a:r>
            <a:endParaRPr lang="en-US" sz="4400" b="1" dirty="0">
              <a:solidFill>
                <a:schemeClr val="accent5">
                  <a:lumMod val="75000"/>
                </a:schemeClr>
              </a:solidFill>
            </a:endParaRPr>
          </a:p>
        </p:txBody>
      </p:sp>
      <p:sp>
        <p:nvSpPr>
          <p:cNvPr id="7" name="TextBox 6"/>
          <p:cNvSpPr txBox="1"/>
          <p:nvPr/>
        </p:nvSpPr>
        <p:spPr>
          <a:xfrm>
            <a:off x="381000" y="1219200"/>
            <a:ext cx="5105400" cy="2308324"/>
          </a:xfrm>
          <a:prstGeom prst="rect">
            <a:avLst/>
          </a:prstGeom>
          <a:noFill/>
        </p:spPr>
        <p:txBody>
          <a:bodyPr wrap="square" rtlCol="0">
            <a:spAutoFit/>
          </a:bodyPr>
          <a:lstStyle/>
          <a:p>
            <a:r>
              <a:rPr lang="es-ES" b="1" dirty="0" smtClean="0"/>
              <a:t>Puno quechua (también llamado </a:t>
            </a:r>
            <a:r>
              <a:rPr lang="es-ES" b="1" dirty="0" err="1" smtClean="0"/>
              <a:t>collao</a:t>
            </a:r>
            <a:r>
              <a:rPr lang="es-ES" b="1" dirty="0" smtClean="0"/>
              <a:t> u </a:t>
            </a:r>
            <a:r>
              <a:rPr lang="es-ES" b="1" dirty="0" err="1" smtClean="0"/>
              <a:t>oollaw</a:t>
            </a:r>
            <a:r>
              <a:rPr lang="es-ES" b="1" dirty="0" smtClean="0"/>
              <a:t>), es uno de los dialectos del idioma quechua que se habla en el departamento de Puno y en otras partes de Perú. Hay aproximadamente 500.000 puno quechuas que viven en el departamento de Puno. No practican su lengua natal porque los padres de familia quieren que sus hijos aprendan y hablen el castellano. </a:t>
            </a:r>
            <a:endParaRPr lang="en-US" b="1" dirty="0"/>
          </a:p>
        </p:txBody>
      </p:sp>
      <p:sp>
        <p:nvSpPr>
          <p:cNvPr id="9" name="TextBox 8"/>
          <p:cNvSpPr txBox="1"/>
          <p:nvPr/>
        </p:nvSpPr>
        <p:spPr>
          <a:xfrm>
            <a:off x="381000" y="3657600"/>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Querido Padre, atrae a los puno quechua a la verdad de tu Palabra para que crean </a:t>
            </a:r>
          </a:p>
          <a:p>
            <a:r>
              <a:rPr lang="es-ES" sz="1600" dirty="0" smtClean="0">
                <a:solidFill>
                  <a:schemeClr val="accent5">
                    <a:lumMod val="75000"/>
                  </a:schemeClr>
                </a:solidFill>
              </a:rPr>
              <a:t>   que tú eres el creador de este universo.</a:t>
            </a:r>
          </a:p>
          <a:p>
            <a:endParaRPr lang="es-ES" sz="1600" dirty="0" smtClean="0">
              <a:solidFill>
                <a:schemeClr val="accent5">
                  <a:lumMod val="75000"/>
                </a:schemeClr>
              </a:solidFill>
            </a:endParaRPr>
          </a:p>
          <a:p>
            <a:r>
              <a:rPr lang="es-ES" sz="1600" dirty="0" smtClean="0">
                <a:solidFill>
                  <a:schemeClr val="accent5">
                    <a:lumMod val="75000"/>
                  </a:schemeClr>
                </a:solidFill>
              </a:rPr>
              <a:t>• Señor, guía a una iglesia o grupo de iglesias a adoptar los puno quechua en oración </a:t>
            </a:r>
          </a:p>
          <a:p>
            <a:r>
              <a:rPr lang="es-ES" sz="1600" dirty="0" smtClean="0">
                <a:solidFill>
                  <a:schemeClr val="accent5">
                    <a:lumMod val="75000"/>
                  </a:schemeClr>
                </a:solidFill>
              </a:rPr>
              <a:t>   y luego a mandar obreros con el evangelio a ellos.</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obra en los corazones de los puno quechua para que ellos </a:t>
            </a:r>
          </a:p>
          <a:p>
            <a:r>
              <a:rPr lang="es-ES" sz="1600" dirty="0" smtClean="0">
                <a:solidFill>
                  <a:schemeClr val="accent5">
                    <a:lumMod val="75000"/>
                  </a:schemeClr>
                </a:solidFill>
              </a:rPr>
              <a:t>   puedan abrirse al evangelio a pesar del sincretismo que practican </a:t>
            </a:r>
          </a:p>
          <a:p>
            <a:r>
              <a:rPr lang="es-ES" sz="1600" dirty="0" smtClean="0">
                <a:solidFill>
                  <a:schemeClr val="accent5">
                    <a:lumMod val="75000"/>
                  </a:schemeClr>
                </a:solidFill>
              </a:rPr>
              <a:t>   entre el catolicismo romano y sus creencias animistas.</a:t>
            </a:r>
            <a:endParaRPr lang="en-US" sz="1600" dirty="0">
              <a:solidFill>
                <a:schemeClr val="accent5">
                  <a:lumMod val="75000"/>
                </a:schemeClr>
              </a:solidFill>
            </a:endParaRPr>
          </a:p>
        </p:txBody>
      </p:sp>
      <p:pic>
        <p:nvPicPr>
          <p:cNvPr id="15362" name="Picture 2"/>
          <p:cNvPicPr>
            <a:picLocks noChangeAspect="1" noChangeArrowheads="1"/>
          </p:cNvPicPr>
          <p:nvPr/>
        </p:nvPicPr>
        <p:blipFill>
          <a:blip r:embed="rId3" cstate="email"/>
          <a:srcRect/>
          <a:stretch>
            <a:fillRect/>
          </a:stretch>
        </p:blipFill>
        <p:spPr bwMode="auto">
          <a:xfrm>
            <a:off x="6096000" y="762000"/>
            <a:ext cx="2362200" cy="328976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400800" cy="769441"/>
          </a:xfrm>
          <a:prstGeom prst="rect">
            <a:avLst/>
          </a:prstGeom>
          <a:noFill/>
          <a:effectLst/>
        </p:spPr>
        <p:txBody>
          <a:bodyPr wrap="square" rtlCol="0">
            <a:spAutoFit/>
          </a:bodyPr>
          <a:lstStyle/>
          <a:p>
            <a:r>
              <a:rPr lang="es-ES" sz="4400" b="1" dirty="0" smtClean="0">
                <a:solidFill>
                  <a:schemeClr val="accent5">
                    <a:lumMod val="75000"/>
                  </a:schemeClr>
                </a:solidFill>
              </a:rPr>
              <a:t>Los no alcanzados </a:t>
            </a:r>
            <a:r>
              <a:rPr lang="es-ES" sz="3200" b="1" dirty="0" smtClean="0">
                <a:solidFill>
                  <a:schemeClr val="accent5">
                    <a:lumMod val="75000"/>
                  </a:schemeClr>
                </a:solidFill>
              </a:rPr>
              <a:t>del Perú</a:t>
            </a:r>
            <a:endParaRPr lang="en-US" sz="3200" b="1" dirty="0">
              <a:solidFill>
                <a:schemeClr val="accent5">
                  <a:lumMod val="75000"/>
                </a:schemeClr>
              </a:solidFill>
            </a:endParaRPr>
          </a:p>
        </p:txBody>
      </p:sp>
      <p:sp>
        <p:nvSpPr>
          <p:cNvPr id="7" name="TextBox 6"/>
          <p:cNvSpPr txBox="1"/>
          <p:nvPr/>
        </p:nvSpPr>
        <p:spPr>
          <a:xfrm>
            <a:off x="381000" y="1219201"/>
            <a:ext cx="4572000" cy="2308324"/>
          </a:xfrm>
          <a:prstGeom prst="rect">
            <a:avLst/>
          </a:prstGeom>
          <a:noFill/>
        </p:spPr>
        <p:txBody>
          <a:bodyPr wrap="square" rtlCol="0">
            <a:spAutoFit/>
          </a:bodyPr>
          <a:lstStyle/>
          <a:p>
            <a:r>
              <a:rPr lang="es-ES" b="1" dirty="0" smtClean="0"/>
              <a:t>Hay 17 grupos tribales no alcanzados en la selva peruana: </a:t>
            </a:r>
            <a:r>
              <a:rPr lang="es-ES" b="1" dirty="0" err="1" smtClean="0"/>
              <a:t>Ashénica</a:t>
            </a:r>
            <a:r>
              <a:rPr lang="es-ES" b="1" dirty="0" smtClean="0"/>
              <a:t> de Pasco y del Ucayali, los </a:t>
            </a:r>
            <a:r>
              <a:rPr lang="es-ES" b="1" dirty="0" err="1" smtClean="0"/>
              <a:t>Cashibo</a:t>
            </a:r>
            <a:r>
              <a:rPr lang="es-ES" b="1" dirty="0" smtClean="0"/>
              <a:t>, los </a:t>
            </a:r>
            <a:r>
              <a:rPr lang="es-ES" b="1" dirty="0" err="1" smtClean="0"/>
              <a:t>Cogapacori</a:t>
            </a:r>
            <a:r>
              <a:rPr lang="es-ES" b="1" dirty="0" smtClean="0"/>
              <a:t>, los </a:t>
            </a:r>
            <a:r>
              <a:rPr lang="es-ES" b="1" dirty="0" err="1" smtClean="0"/>
              <a:t>Cujareño</a:t>
            </a:r>
            <a:r>
              <a:rPr lang="es-ES" b="1" dirty="0" smtClean="0"/>
              <a:t>, los </a:t>
            </a:r>
            <a:r>
              <a:rPr lang="es-ES" b="1" dirty="0" err="1" smtClean="0"/>
              <a:t>Curataco</a:t>
            </a:r>
            <a:r>
              <a:rPr lang="es-ES" b="1" dirty="0" smtClean="0"/>
              <a:t>, los Chambi, los </a:t>
            </a:r>
            <a:r>
              <a:rPr lang="es-ES" b="1" dirty="0" err="1" smtClean="0"/>
              <a:t>Chitonahua</a:t>
            </a:r>
            <a:r>
              <a:rPr lang="es-ES" b="1" dirty="0" smtClean="0"/>
              <a:t>, los </a:t>
            </a:r>
            <a:r>
              <a:rPr lang="es-ES" b="1" dirty="0" err="1" smtClean="0"/>
              <a:t>Isconahua</a:t>
            </a:r>
            <a:r>
              <a:rPr lang="es-ES" b="1" dirty="0" smtClean="0"/>
              <a:t>, los </a:t>
            </a:r>
            <a:r>
              <a:rPr lang="es-ES" b="1" dirty="0" err="1" smtClean="0"/>
              <a:t>Huachipaeri</a:t>
            </a:r>
            <a:r>
              <a:rPr lang="es-ES" b="1" dirty="0" smtClean="0"/>
              <a:t>, los </a:t>
            </a:r>
            <a:r>
              <a:rPr lang="es-ES" b="1" dirty="0" err="1" smtClean="0"/>
              <a:t>Mashco</a:t>
            </a:r>
            <a:r>
              <a:rPr lang="es-ES" b="1" dirty="0" smtClean="0"/>
              <a:t> Piro, los </a:t>
            </a:r>
            <a:r>
              <a:rPr lang="es-ES" b="1" dirty="0" err="1" smtClean="0"/>
              <a:t>Mastanahua</a:t>
            </a:r>
            <a:r>
              <a:rPr lang="es-ES" b="1" dirty="0" smtClean="0"/>
              <a:t>, los Orejón, los </a:t>
            </a:r>
            <a:r>
              <a:rPr lang="es-ES" b="1" dirty="0" err="1" smtClean="0"/>
              <a:t>Paquis</a:t>
            </a:r>
            <a:r>
              <a:rPr lang="es-ES" b="1" dirty="0" smtClean="0"/>
              <a:t>, los Picha, los </a:t>
            </a:r>
            <a:r>
              <a:rPr lang="es-ES" b="1" dirty="0" err="1" smtClean="0"/>
              <a:t>Yanachaguino</a:t>
            </a:r>
            <a:r>
              <a:rPr lang="es-ES" b="1" dirty="0" smtClean="0"/>
              <a:t> y los </a:t>
            </a:r>
            <a:r>
              <a:rPr lang="es-ES" b="1" dirty="0" err="1" smtClean="0"/>
              <a:t>Yora</a:t>
            </a:r>
            <a:r>
              <a:rPr lang="es-ES" b="1" dirty="0" smtClean="0"/>
              <a:t>. Viven sin Dios y sin esperanza. </a:t>
            </a:r>
            <a:endParaRPr lang="en-US" b="1" dirty="0"/>
          </a:p>
        </p:txBody>
      </p:sp>
      <p:sp>
        <p:nvSpPr>
          <p:cNvPr id="9" name="TextBox 8"/>
          <p:cNvSpPr txBox="1"/>
          <p:nvPr/>
        </p:nvSpPr>
        <p:spPr>
          <a:xfrm>
            <a:off x="381000" y="381250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amor, manda obreros con tu mensaje de amor a estos grupos que no </a:t>
            </a:r>
          </a:p>
          <a:p>
            <a:r>
              <a:rPr lang="es-ES" sz="1600" dirty="0" smtClean="0">
                <a:solidFill>
                  <a:schemeClr val="accent5">
                    <a:lumMod val="75000"/>
                  </a:schemeClr>
                </a:solidFill>
              </a:rPr>
              <a:t>   entienden de tu amor y viven aislados y sin esperanza.</a:t>
            </a:r>
          </a:p>
          <a:p>
            <a:endParaRPr lang="es-ES" sz="1600" dirty="0" smtClean="0">
              <a:solidFill>
                <a:schemeClr val="accent5">
                  <a:lumMod val="75000"/>
                </a:schemeClr>
              </a:solidFill>
            </a:endParaRPr>
          </a:p>
          <a:p>
            <a:r>
              <a:rPr lang="es-ES" sz="1600" dirty="0" smtClean="0">
                <a:solidFill>
                  <a:schemeClr val="accent5">
                    <a:lumMod val="75000"/>
                  </a:schemeClr>
                </a:solidFill>
              </a:rPr>
              <a:t>• Señor, da a la iglesia latina estrategias para bendecir a estos pueblos no alcanzados.</a:t>
            </a:r>
          </a:p>
          <a:p>
            <a:endParaRPr lang="es-ES" sz="1600" dirty="0" smtClean="0">
              <a:solidFill>
                <a:schemeClr val="accent5">
                  <a:lumMod val="75000"/>
                </a:schemeClr>
              </a:solidFill>
            </a:endParaRPr>
          </a:p>
          <a:p>
            <a:r>
              <a:rPr lang="es-ES" sz="1600" dirty="0" smtClean="0">
                <a:solidFill>
                  <a:schemeClr val="accent5">
                    <a:lumMod val="75000"/>
                  </a:schemeClr>
                </a:solidFill>
              </a:rPr>
              <a:t>• Padre, levanta misioneros de los pueblos autóctonos que puedan llevar </a:t>
            </a:r>
          </a:p>
          <a:p>
            <a:r>
              <a:rPr lang="es-ES" sz="1600" dirty="0" smtClean="0">
                <a:solidFill>
                  <a:schemeClr val="accent5">
                    <a:lumMod val="75000"/>
                  </a:schemeClr>
                </a:solidFill>
              </a:rPr>
              <a:t>   tus buenas nuevas a sus primos. </a:t>
            </a:r>
            <a:endParaRPr lang="en-US" sz="1600" dirty="0">
              <a:solidFill>
                <a:schemeClr val="accent5">
                  <a:lumMod val="75000"/>
                </a:schemeClr>
              </a:solidFill>
            </a:endParaRPr>
          </a:p>
        </p:txBody>
      </p:sp>
      <p:pic>
        <p:nvPicPr>
          <p:cNvPr id="16386" name="Picture 2"/>
          <p:cNvPicPr>
            <a:picLocks noChangeAspect="1" noChangeArrowheads="1"/>
          </p:cNvPicPr>
          <p:nvPr/>
        </p:nvPicPr>
        <p:blipFill>
          <a:blip r:embed="rId3" cstate="email"/>
          <a:srcRect/>
          <a:stretch>
            <a:fillRect/>
          </a:stretch>
        </p:blipFill>
        <p:spPr bwMode="auto">
          <a:xfrm>
            <a:off x="5257800" y="1295400"/>
            <a:ext cx="3429000" cy="2462177"/>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4864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carabayo</a:t>
            </a:r>
            <a:r>
              <a:rPr lang="en-US" sz="3200" b="1" dirty="0" smtClean="0">
                <a:solidFill>
                  <a:schemeClr val="accent5">
                    <a:lumMod val="75000"/>
                  </a:schemeClr>
                </a:solidFill>
              </a:rPr>
              <a:t> de Colombia</a:t>
            </a:r>
            <a:endParaRPr lang="en-US" sz="3200" b="1" dirty="0">
              <a:solidFill>
                <a:schemeClr val="accent5">
                  <a:lumMod val="75000"/>
                </a:schemeClr>
              </a:solidFill>
            </a:endParaRPr>
          </a:p>
        </p:txBody>
      </p:sp>
      <p:sp>
        <p:nvSpPr>
          <p:cNvPr id="7" name="TextBox 6"/>
          <p:cNvSpPr txBox="1"/>
          <p:nvPr/>
        </p:nvSpPr>
        <p:spPr>
          <a:xfrm>
            <a:off x="381000" y="1219200"/>
            <a:ext cx="5105400" cy="2308324"/>
          </a:xfrm>
          <a:prstGeom prst="rect">
            <a:avLst/>
          </a:prstGeom>
          <a:noFill/>
        </p:spPr>
        <p:txBody>
          <a:bodyPr wrap="square" rtlCol="0">
            <a:spAutoFit/>
          </a:bodyPr>
          <a:lstStyle/>
          <a:p>
            <a:r>
              <a:rPr lang="es-ES" b="1" dirty="0" smtClean="0"/>
              <a:t>Aproximadamente 150 </a:t>
            </a:r>
            <a:r>
              <a:rPr lang="es-ES" b="1" dirty="0" err="1" smtClean="0"/>
              <a:t>carabayo</a:t>
            </a:r>
            <a:r>
              <a:rPr lang="es-ES" b="1" dirty="0" smtClean="0"/>
              <a:t> viven en el departamento del Amazonas en Colombia. Viven en casas llamadas “</a:t>
            </a:r>
            <a:r>
              <a:rPr lang="es-ES" b="1" dirty="0" err="1" smtClean="0"/>
              <a:t>malokas</a:t>
            </a:r>
            <a:r>
              <a:rPr lang="es-ES" b="1" dirty="0" smtClean="0"/>
              <a:t>”. Los </a:t>
            </a:r>
            <a:r>
              <a:rPr lang="es-ES" b="1" dirty="0" err="1" smtClean="0"/>
              <a:t>carabayo</a:t>
            </a:r>
            <a:r>
              <a:rPr lang="es-ES" b="1" dirty="0" smtClean="0"/>
              <a:t> son animistas. No hay Biblia en su idioma. Nadie ha tomado fotografía de los </a:t>
            </a:r>
            <a:r>
              <a:rPr lang="es-ES" b="1" dirty="0" err="1" smtClean="0"/>
              <a:t>carabayo</a:t>
            </a:r>
            <a:r>
              <a:rPr lang="es-ES" b="1" dirty="0" smtClean="0"/>
              <a:t> porque están aislados del mundo y de Dios. Representan una de las etnias no alcanzadas de Colombia, sin presencia misionera, y que aún siguen sin ser contactados. </a:t>
            </a:r>
            <a:endParaRPr lang="en-US" b="1" dirty="0"/>
          </a:p>
        </p:txBody>
      </p:sp>
      <p:sp>
        <p:nvSpPr>
          <p:cNvPr id="9" name="TextBox 8"/>
          <p:cNvSpPr txBox="1"/>
          <p:nvPr/>
        </p:nvSpPr>
        <p:spPr>
          <a:xfrm>
            <a:off x="381000" y="381250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muéstranos cómo podemos alcanzar a los </a:t>
            </a:r>
            <a:r>
              <a:rPr lang="es-ES" sz="1600" dirty="0" err="1" smtClean="0">
                <a:solidFill>
                  <a:schemeClr val="accent5">
                    <a:lumMod val="75000"/>
                  </a:schemeClr>
                </a:solidFill>
              </a:rPr>
              <a:t>carabayo</a:t>
            </a:r>
            <a:r>
              <a:rPr lang="es-ES" sz="1600" dirty="0" smtClean="0">
                <a:solidFill>
                  <a:schemeClr val="accent5">
                    <a:lumMod val="75000"/>
                  </a:schemeClr>
                </a:solidFill>
              </a:rPr>
              <a:t> con el mensaje de salvación.</a:t>
            </a:r>
          </a:p>
          <a:p>
            <a:endParaRPr lang="es-ES" sz="1600" dirty="0" smtClean="0">
              <a:solidFill>
                <a:schemeClr val="accent5">
                  <a:lumMod val="75000"/>
                </a:schemeClr>
              </a:solidFill>
            </a:endParaRPr>
          </a:p>
          <a:p>
            <a:r>
              <a:rPr lang="es-ES" sz="1600" dirty="0" smtClean="0">
                <a:solidFill>
                  <a:schemeClr val="accent5">
                    <a:lumMod val="75000"/>
                  </a:schemeClr>
                </a:solidFill>
              </a:rPr>
              <a:t>• Señor, aunque la etnia </a:t>
            </a:r>
            <a:r>
              <a:rPr lang="es-ES" sz="1600" dirty="0" err="1" smtClean="0">
                <a:solidFill>
                  <a:schemeClr val="accent5">
                    <a:lumMod val="75000"/>
                  </a:schemeClr>
                </a:solidFill>
              </a:rPr>
              <a:t>carabayo</a:t>
            </a:r>
            <a:r>
              <a:rPr lang="es-ES" sz="1600" dirty="0" smtClean="0">
                <a:solidFill>
                  <a:schemeClr val="accent5">
                    <a:lumMod val="75000"/>
                  </a:schemeClr>
                </a:solidFill>
              </a:rPr>
              <a:t> es pequeña, ayuda al pueblo de Dios a entender </a:t>
            </a:r>
          </a:p>
          <a:p>
            <a:r>
              <a:rPr lang="es-ES" sz="1600" dirty="0" smtClean="0">
                <a:solidFill>
                  <a:schemeClr val="accent5">
                    <a:lumMod val="75000"/>
                  </a:schemeClr>
                </a:solidFill>
              </a:rPr>
              <a:t>   que los </a:t>
            </a:r>
            <a:r>
              <a:rPr lang="es-ES" sz="1600" dirty="0" err="1" smtClean="0">
                <a:solidFill>
                  <a:schemeClr val="accent5">
                    <a:lumMod val="75000"/>
                  </a:schemeClr>
                </a:solidFill>
              </a:rPr>
              <a:t>carabayo</a:t>
            </a:r>
            <a:r>
              <a:rPr lang="es-ES" sz="1600" dirty="0" smtClean="0">
                <a:solidFill>
                  <a:schemeClr val="accent5">
                    <a:lumMod val="75000"/>
                  </a:schemeClr>
                </a:solidFill>
              </a:rPr>
              <a:t> son importantes para ti.</a:t>
            </a:r>
          </a:p>
          <a:p>
            <a:endParaRPr lang="es-ES" sz="1600" dirty="0" smtClean="0">
              <a:solidFill>
                <a:schemeClr val="accent5">
                  <a:lumMod val="75000"/>
                </a:schemeClr>
              </a:solidFill>
            </a:endParaRPr>
          </a:p>
          <a:p>
            <a:r>
              <a:rPr lang="es-ES" sz="1600" dirty="0" smtClean="0">
                <a:solidFill>
                  <a:schemeClr val="accent5">
                    <a:lumMod val="75000"/>
                  </a:schemeClr>
                </a:solidFill>
              </a:rPr>
              <a:t>• Oh, Dios de toda consolación, protege y cuida al pueblo </a:t>
            </a:r>
            <a:r>
              <a:rPr lang="es-ES" sz="1600" dirty="0" err="1" smtClean="0">
                <a:solidFill>
                  <a:schemeClr val="accent5">
                    <a:lumMod val="75000"/>
                  </a:schemeClr>
                </a:solidFill>
              </a:rPr>
              <a:t>carabayo</a:t>
            </a:r>
            <a:r>
              <a:rPr lang="es-ES" sz="1600" dirty="0" smtClean="0">
                <a:solidFill>
                  <a:schemeClr val="accent5">
                    <a:lumMod val="75000"/>
                  </a:schemeClr>
                </a:solidFill>
              </a:rPr>
              <a:t> para </a:t>
            </a:r>
          </a:p>
          <a:p>
            <a:r>
              <a:rPr lang="es-ES" sz="1600" dirty="0" smtClean="0">
                <a:solidFill>
                  <a:schemeClr val="accent5">
                    <a:lumMod val="75000"/>
                  </a:schemeClr>
                </a:solidFill>
              </a:rPr>
              <a:t>   que alguien pueda entrar con el único mensaje que les puede salvar.</a:t>
            </a:r>
            <a:endParaRPr lang="en-US" sz="1600" dirty="0">
              <a:solidFill>
                <a:schemeClr val="accent5">
                  <a:lumMod val="75000"/>
                </a:schemeClr>
              </a:solidFill>
            </a:endParaRPr>
          </a:p>
        </p:txBody>
      </p:sp>
      <p:pic>
        <p:nvPicPr>
          <p:cNvPr id="17410" name="Picture 2"/>
          <p:cNvPicPr>
            <a:picLocks noChangeAspect="1" noChangeArrowheads="1"/>
          </p:cNvPicPr>
          <p:nvPr/>
        </p:nvPicPr>
        <p:blipFill>
          <a:blip r:embed="rId3" cstate="email"/>
          <a:srcRect/>
          <a:stretch>
            <a:fillRect/>
          </a:stretch>
        </p:blipFill>
        <p:spPr bwMode="auto">
          <a:xfrm>
            <a:off x="6172200" y="914400"/>
            <a:ext cx="2362200" cy="32004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 El Mundo Musulman.tif"/>
          <p:cNvPicPr>
            <a:picLocks noChangeAspect="1"/>
          </p:cNvPicPr>
          <p:nvPr/>
        </p:nvPicPr>
        <p:blipFill>
          <a:blip r:embed="rId3" cstate="print">
            <a:lum bright="10000" contrast="10000"/>
          </a:blip>
          <a:srcRect l="4010" t="5882" r="3765" b="5882"/>
          <a:stretch>
            <a:fillRect/>
          </a:stretch>
        </p:blipFill>
        <p:spPr>
          <a:xfrm>
            <a:off x="5181600" y="1219200"/>
            <a:ext cx="3505200" cy="24384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a:solidFill>
                  <a:schemeClr val="accent5">
                    <a:lumMod val="75000"/>
                  </a:schemeClr>
                </a:solidFill>
              </a:rPr>
              <a:t>El </a:t>
            </a:r>
            <a:r>
              <a:rPr lang="en-US" sz="4400" b="1" dirty="0" err="1">
                <a:solidFill>
                  <a:schemeClr val="accent5">
                    <a:lumMod val="75000"/>
                  </a:schemeClr>
                </a:solidFill>
              </a:rPr>
              <a:t>mundo</a:t>
            </a:r>
            <a:r>
              <a:rPr lang="en-US" sz="4400" b="1" dirty="0">
                <a:solidFill>
                  <a:schemeClr val="accent5">
                    <a:lumMod val="75000"/>
                  </a:schemeClr>
                </a:solidFill>
              </a:rPr>
              <a:t> </a:t>
            </a:r>
            <a:r>
              <a:rPr lang="en-US" sz="4400" b="1" dirty="0" err="1">
                <a:solidFill>
                  <a:schemeClr val="accent5">
                    <a:lumMod val="75000"/>
                  </a:schemeClr>
                </a:solidFill>
              </a:rPr>
              <a:t>musulmán</a:t>
            </a:r>
            <a:endParaRPr lang="en-US" sz="44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a:t>El islam es la </a:t>
            </a:r>
            <a:r>
              <a:rPr lang="es-ES" b="1" dirty="0" smtClean="0"/>
              <a:t>segunda </a:t>
            </a:r>
            <a:r>
              <a:rPr lang="en-US" b="1" dirty="0" err="1" smtClean="0"/>
              <a:t>religión</a:t>
            </a:r>
            <a:r>
              <a:rPr lang="en-US" b="1" dirty="0" smtClean="0"/>
              <a:t> </a:t>
            </a:r>
            <a:r>
              <a:rPr lang="en-US" b="1" dirty="0" err="1"/>
              <a:t>más</a:t>
            </a:r>
            <a:r>
              <a:rPr lang="en-US" b="1" dirty="0"/>
              <a:t> </a:t>
            </a:r>
            <a:r>
              <a:rPr lang="en-US" b="1" dirty="0" err="1" smtClean="0"/>
              <a:t>grande</a:t>
            </a:r>
            <a:r>
              <a:rPr lang="en-US" b="1" dirty="0" smtClean="0"/>
              <a:t> del </a:t>
            </a:r>
            <a:r>
              <a:rPr lang="en-US" b="1" dirty="0" err="1"/>
              <a:t>mundo</a:t>
            </a:r>
            <a:r>
              <a:rPr lang="en-US" b="1" dirty="0"/>
              <a:t> y </a:t>
            </a:r>
            <a:r>
              <a:rPr lang="en-US" b="1" dirty="0" err="1" smtClean="0"/>
              <a:t>cuenta</a:t>
            </a:r>
            <a:r>
              <a:rPr lang="en-US" b="1" dirty="0" smtClean="0"/>
              <a:t> </a:t>
            </a:r>
            <a:r>
              <a:rPr lang="es-ES" b="1" dirty="0" smtClean="0"/>
              <a:t>con </a:t>
            </a:r>
            <a:r>
              <a:rPr lang="es-ES" b="1" dirty="0"/>
              <a:t>más de mil </a:t>
            </a:r>
            <a:r>
              <a:rPr lang="es-ES" b="1" dirty="0" smtClean="0"/>
              <a:t>millones </a:t>
            </a:r>
            <a:r>
              <a:rPr lang="en-US" b="1" dirty="0" smtClean="0"/>
              <a:t>de </a:t>
            </a:r>
            <a:r>
              <a:rPr lang="en-US" b="1" dirty="0" err="1" smtClean="0"/>
              <a:t>seguidores</a:t>
            </a:r>
            <a:r>
              <a:rPr lang="en-US" b="1" dirty="0" smtClean="0"/>
              <a:t>. </a:t>
            </a:r>
            <a:r>
              <a:rPr lang="es-ES" b="1" dirty="0" smtClean="0"/>
              <a:t>La </a:t>
            </a:r>
            <a:r>
              <a:rPr lang="es-ES" b="1" dirty="0"/>
              <a:t>mitad de todos </a:t>
            </a:r>
            <a:r>
              <a:rPr lang="es-ES" b="1" dirty="0" smtClean="0"/>
              <a:t>los </a:t>
            </a:r>
            <a:r>
              <a:rPr lang="en-US" b="1" dirty="0" smtClean="0"/>
              <a:t>no </a:t>
            </a:r>
            <a:r>
              <a:rPr lang="en-US" b="1" dirty="0" err="1"/>
              <a:t>alcanzados</a:t>
            </a:r>
            <a:r>
              <a:rPr lang="en-US" b="1" dirty="0"/>
              <a:t> </a:t>
            </a:r>
            <a:r>
              <a:rPr lang="en-US" b="1" dirty="0" smtClean="0"/>
              <a:t>son </a:t>
            </a:r>
            <a:r>
              <a:rPr lang="en-US" b="1" dirty="0" err="1" smtClean="0"/>
              <a:t>musulmanes</a:t>
            </a:r>
            <a:r>
              <a:rPr lang="en-US" b="1" dirty="0"/>
              <a:t>. Hay </a:t>
            </a:r>
            <a:r>
              <a:rPr lang="en-US" b="1" dirty="0" err="1" smtClean="0"/>
              <a:t>menos</a:t>
            </a:r>
            <a:r>
              <a:rPr lang="en-US" b="1" dirty="0" smtClean="0"/>
              <a:t> de </a:t>
            </a:r>
            <a:r>
              <a:rPr lang="en-US" b="1" dirty="0" err="1"/>
              <a:t>tres</a:t>
            </a:r>
            <a:r>
              <a:rPr lang="en-US" b="1" dirty="0"/>
              <a:t> </a:t>
            </a:r>
            <a:r>
              <a:rPr lang="en-US" b="1" dirty="0" err="1" smtClean="0"/>
              <a:t>misioneros</a:t>
            </a:r>
            <a:r>
              <a:rPr lang="en-US" b="1" dirty="0"/>
              <a:t> </a:t>
            </a:r>
            <a:r>
              <a:rPr lang="en-US" b="1" dirty="0" err="1" smtClean="0"/>
              <a:t>cristianos</a:t>
            </a:r>
            <a:r>
              <a:rPr lang="en-US" b="1" dirty="0" smtClean="0"/>
              <a:t> </a:t>
            </a:r>
            <a:r>
              <a:rPr lang="en-US" b="1" dirty="0" err="1"/>
              <a:t>por</a:t>
            </a:r>
            <a:r>
              <a:rPr lang="en-US" b="1" dirty="0"/>
              <a:t> </a:t>
            </a:r>
            <a:r>
              <a:rPr lang="en-US" b="1" dirty="0" err="1" smtClean="0"/>
              <a:t>cada</a:t>
            </a:r>
            <a:r>
              <a:rPr lang="en-US" b="1" dirty="0" smtClean="0"/>
              <a:t> </a:t>
            </a:r>
            <a:r>
              <a:rPr lang="en-US" b="1" dirty="0" err="1" smtClean="0"/>
              <a:t>millón</a:t>
            </a:r>
            <a:r>
              <a:rPr lang="en-US" b="1" dirty="0" smtClean="0"/>
              <a:t> </a:t>
            </a:r>
            <a:r>
              <a:rPr lang="en-US" b="1" dirty="0"/>
              <a:t>de </a:t>
            </a:r>
            <a:r>
              <a:rPr lang="en-US" b="1" dirty="0" err="1"/>
              <a:t>musulmanes</a:t>
            </a:r>
            <a:r>
              <a:rPr lang="en-US" b="1" dirty="0" smtClean="0"/>
              <a:t>. </a:t>
            </a:r>
            <a:r>
              <a:rPr lang="en-US" b="1" dirty="0"/>
              <a:t>Los </a:t>
            </a:r>
            <a:r>
              <a:rPr lang="en-US" b="1" dirty="0" err="1" smtClean="0"/>
              <a:t>musulmanes</a:t>
            </a:r>
            <a:r>
              <a:rPr lang="en-US" b="1" dirty="0" smtClean="0"/>
              <a:t> </a:t>
            </a:r>
            <a:r>
              <a:rPr lang="es-ES" b="1" dirty="0" smtClean="0"/>
              <a:t>no </a:t>
            </a:r>
            <a:r>
              <a:rPr lang="es-ES" b="1" dirty="0"/>
              <a:t>tienen ninguna garantía de la salvación </a:t>
            </a:r>
            <a:r>
              <a:rPr lang="es-ES" b="1" dirty="0" smtClean="0"/>
              <a:t>o </a:t>
            </a:r>
            <a:r>
              <a:rPr lang="en-US" b="1" dirty="0" smtClean="0"/>
              <a:t>de </a:t>
            </a:r>
            <a:r>
              <a:rPr lang="en-US" b="1" dirty="0"/>
              <a:t>la </a:t>
            </a:r>
            <a:r>
              <a:rPr lang="en-US" b="1" dirty="0" err="1"/>
              <a:t>vida</a:t>
            </a:r>
            <a:r>
              <a:rPr lang="en-US" b="1" dirty="0"/>
              <a:t> </a:t>
            </a:r>
            <a:r>
              <a:rPr lang="en-US" b="1" dirty="0" err="1"/>
              <a:t>eterna</a:t>
            </a:r>
            <a:r>
              <a:rPr lang="en-US" b="1" dirty="0"/>
              <a:t>.</a:t>
            </a:r>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a:t>
            </a:r>
            <a:r>
              <a:rPr lang="es-ES" sz="1600" dirty="0">
                <a:solidFill>
                  <a:schemeClr val="accent5">
                    <a:lumMod val="75000"/>
                  </a:schemeClr>
                </a:solidFill>
              </a:rPr>
              <a:t>, envía obreros para llevar tu Palabra a </a:t>
            </a:r>
            <a:r>
              <a:rPr lang="es-ES" sz="1600" dirty="0" smtClean="0">
                <a:solidFill>
                  <a:schemeClr val="accent5">
                    <a:lumMod val="75000"/>
                  </a:schemeClr>
                </a:solidFill>
              </a:rPr>
              <a:t>los musulmanes </a:t>
            </a:r>
            <a:r>
              <a:rPr lang="es-ES" sz="1600" dirty="0">
                <a:solidFill>
                  <a:schemeClr val="accent5">
                    <a:lumMod val="75000"/>
                  </a:schemeClr>
                </a:solidFill>
              </a:rPr>
              <a:t>en el Medio Oriente, </a:t>
            </a:r>
            <a:r>
              <a:rPr lang="es-ES" sz="1600" dirty="0" smtClean="0">
                <a:solidFill>
                  <a:schemeClr val="accent5">
                    <a:lumMod val="75000"/>
                  </a:schemeClr>
                </a:solidFill>
              </a:rPr>
              <a:t> </a:t>
            </a:r>
          </a:p>
          <a:p>
            <a:r>
              <a:rPr lang="es-ES" sz="1600" dirty="0" smtClean="0">
                <a:solidFill>
                  <a:schemeClr val="accent5">
                    <a:lumMod val="75000"/>
                  </a:schemeClr>
                </a:solidFill>
              </a:rPr>
              <a:t>   Norte </a:t>
            </a:r>
            <a:r>
              <a:rPr lang="es-ES" sz="1600" dirty="0">
                <a:solidFill>
                  <a:schemeClr val="accent5">
                    <a:lumMod val="75000"/>
                  </a:schemeClr>
                </a:solidFill>
              </a:rPr>
              <a:t>de </a:t>
            </a:r>
            <a:r>
              <a:rPr lang="es-ES" sz="1600" dirty="0" smtClean="0">
                <a:solidFill>
                  <a:schemeClr val="accent5">
                    <a:lumMod val="75000"/>
                  </a:schemeClr>
                </a:solidFill>
              </a:rPr>
              <a:t>África, </a:t>
            </a:r>
            <a:r>
              <a:rPr lang="it-IT" sz="1600" dirty="0" smtClean="0">
                <a:solidFill>
                  <a:schemeClr val="accent5">
                    <a:lumMod val="75000"/>
                  </a:schemeClr>
                </a:solidFill>
              </a:rPr>
              <a:t>Asia </a:t>
            </a:r>
            <a:r>
              <a:rPr lang="it-IT" sz="1600" dirty="0">
                <a:solidFill>
                  <a:schemeClr val="accent5">
                    <a:lumMod val="75000"/>
                  </a:schemeClr>
                </a:solidFill>
              </a:rPr>
              <a:t>Central, China, Malasia e Indonesia</a:t>
            </a:r>
            <a:r>
              <a:rPr lang="it-IT" sz="1600" dirty="0" smtClean="0">
                <a:solidFill>
                  <a:schemeClr val="accent5">
                    <a:lumMod val="75000"/>
                  </a:schemeClr>
                </a:solidFill>
              </a:rPr>
              <a:t>.</a:t>
            </a:r>
          </a:p>
          <a:p>
            <a:endParaRPr lang="it-IT" sz="1600" dirty="0">
              <a:solidFill>
                <a:schemeClr val="accent5">
                  <a:lumMod val="75000"/>
                </a:schemeClr>
              </a:solidFill>
            </a:endParaRPr>
          </a:p>
          <a:p>
            <a:r>
              <a:rPr lang="es-ES" sz="1600" dirty="0">
                <a:solidFill>
                  <a:schemeClr val="accent5">
                    <a:lumMod val="75000"/>
                  </a:schemeClr>
                </a:solidFill>
              </a:rPr>
              <a:t>• Padre, revélate a los musulmanes a través </a:t>
            </a:r>
            <a:r>
              <a:rPr lang="es-ES" sz="1600" dirty="0" smtClean="0">
                <a:solidFill>
                  <a:schemeClr val="accent5">
                    <a:lumMod val="75000"/>
                  </a:schemeClr>
                </a:solidFill>
              </a:rPr>
              <a:t>de tu </a:t>
            </a:r>
            <a:r>
              <a:rPr lang="es-ES" sz="1600" dirty="0">
                <a:solidFill>
                  <a:schemeClr val="accent5">
                    <a:lumMod val="75000"/>
                  </a:schemeClr>
                </a:solidFill>
              </a:rPr>
              <a:t>Palabra, siervos, sueños, </a:t>
            </a:r>
            <a:endParaRPr lang="es-ES" sz="1600" dirty="0" smtClean="0">
              <a:solidFill>
                <a:schemeClr val="accent5">
                  <a:lumMod val="75000"/>
                </a:schemeClr>
              </a:solidFill>
            </a:endParaRPr>
          </a:p>
          <a:p>
            <a:r>
              <a:rPr lang="es-ES" sz="1600" dirty="0" smtClean="0">
                <a:solidFill>
                  <a:schemeClr val="accent5">
                    <a:lumMod val="75000"/>
                  </a:schemeClr>
                </a:solidFill>
              </a:rPr>
              <a:t>    visiones </a:t>
            </a:r>
            <a:r>
              <a:rPr lang="es-ES" sz="1600" dirty="0">
                <a:solidFill>
                  <a:schemeClr val="accent5">
                    <a:lumMod val="75000"/>
                  </a:schemeClr>
                </a:solidFill>
              </a:rPr>
              <a:t>y </a:t>
            </a:r>
            <a:r>
              <a:rPr lang="es-ES" sz="1600" dirty="0" smtClean="0">
                <a:solidFill>
                  <a:schemeClr val="accent5">
                    <a:lumMod val="75000"/>
                  </a:schemeClr>
                </a:solidFill>
              </a:rPr>
              <a:t>sanidad, especialmente </a:t>
            </a:r>
            <a:r>
              <a:rPr lang="es-ES" sz="1600" dirty="0">
                <a:solidFill>
                  <a:schemeClr val="accent5">
                    <a:lumMod val="75000"/>
                  </a:schemeClr>
                </a:solidFill>
              </a:rPr>
              <a:t>durante el mes de ayuno (Ramadán</a:t>
            </a:r>
            <a:r>
              <a:rPr lang="es-ES" sz="1600" dirty="0" smtClean="0">
                <a:solidFill>
                  <a:schemeClr val="accent5">
                    <a:lumMod val="75000"/>
                  </a:schemeClr>
                </a:solidFill>
              </a:rPr>
              <a:t>).</a:t>
            </a:r>
          </a:p>
          <a:p>
            <a:endParaRPr lang="es-ES" sz="1600" dirty="0">
              <a:solidFill>
                <a:schemeClr val="accent5">
                  <a:lumMod val="75000"/>
                </a:schemeClr>
              </a:solidFill>
            </a:endParaRPr>
          </a:p>
          <a:p>
            <a:r>
              <a:rPr lang="es-ES" sz="1600" dirty="0">
                <a:solidFill>
                  <a:schemeClr val="accent5">
                    <a:lumMod val="75000"/>
                  </a:schemeClr>
                </a:solidFill>
              </a:rPr>
              <a:t>• Señor, bendice y guarda a los ex musulmanes </a:t>
            </a:r>
            <a:r>
              <a:rPr lang="es-ES" sz="1600" dirty="0" smtClean="0">
                <a:solidFill>
                  <a:schemeClr val="accent5">
                    <a:lumMod val="75000"/>
                  </a:schemeClr>
                </a:solidFill>
              </a:rPr>
              <a:t>que están </a:t>
            </a:r>
            <a:r>
              <a:rPr lang="es-ES" sz="1600" dirty="0">
                <a:solidFill>
                  <a:schemeClr val="accent5">
                    <a:lumMod val="75000"/>
                  </a:schemeClr>
                </a:solidFill>
              </a:rPr>
              <a:t>proclamando </a:t>
            </a:r>
            <a:endParaRPr lang="es-ES" sz="1600" dirty="0" smtClean="0">
              <a:solidFill>
                <a:schemeClr val="accent5">
                  <a:lumMod val="75000"/>
                </a:schemeClr>
              </a:solidFill>
            </a:endParaRPr>
          </a:p>
          <a:p>
            <a:r>
              <a:rPr lang="es-ES" sz="1600" dirty="0" smtClean="0">
                <a:solidFill>
                  <a:schemeClr val="accent5">
                    <a:lumMod val="75000"/>
                  </a:schemeClr>
                </a:solidFill>
              </a:rPr>
              <a:t>   la </a:t>
            </a:r>
            <a:r>
              <a:rPr lang="es-ES" sz="1600" dirty="0">
                <a:solidFill>
                  <a:schemeClr val="accent5">
                    <a:lumMod val="75000"/>
                  </a:schemeClr>
                </a:solidFill>
              </a:rPr>
              <a:t>salvación del evangelio.</a:t>
            </a:r>
            <a:endParaRPr lang="en-US" sz="16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4864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yarí</a:t>
            </a:r>
            <a:r>
              <a:rPr lang="en-US" sz="4400" b="1" dirty="0" smtClean="0">
                <a:solidFill>
                  <a:schemeClr val="accent5">
                    <a:lumMod val="75000"/>
                  </a:schemeClr>
                </a:solidFill>
              </a:rPr>
              <a:t> </a:t>
            </a:r>
            <a:r>
              <a:rPr lang="en-US" sz="3200" b="1" dirty="0" smtClean="0">
                <a:solidFill>
                  <a:schemeClr val="accent5">
                    <a:lumMod val="75000"/>
                  </a:schemeClr>
                </a:solidFill>
              </a:rPr>
              <a:t>de Colombia</a:t>
            </a:r>
            <a:endParaRPr lang="en-US" sz="3200" b="1" dirty="0">
              <a:solidFill>
                <a:schemeClr val="accent5">
                  <a:lumMod val="75000"/>
                </a:schemeClr>
              </a:solidFill>
            </a:endParaRPr>
          </a:p>
        </p:txBody>
      </p:sp>
      <p:sp>
        <p:nvSpPr>
          <p:cNvPr id="7" name="TextBox 6"/>
          <p:cNvSpPr txBox="1"/>
          <p:nvPr/>
        </p:nvSpPr>
        <p:spPr>
          <a:xfrm>
            <a:off x="381000" y="1295400"/>
            <a:ext cx="5105400" cy="2308324"/>
          </a:xfrm>
          <a:prstGeom prst="rect">
            <a:avLst/>
          </a:prstGeom>
          <a:noFill/>
        </p:spPr>
        <p:txBody>
          <a:bodyPr wrap="square" rtlCol="0">
            <a:spAutoFit/>
          </a:bodyPr>
          <a:lstStyle/>
          <a:p>
            <a:r>
              <a:rPr lang="es-ES" b="1" dirty="0" smtClean="0"/>
              <a:t>En este mundo de comunicaciones instantáneas es difícil creer que poco se conoce de las aproximadamente 700 personas de la etnia </a:t>
            </a:r>
            <a:r>
              <a:rPr lang="es-ES" b="1" dirty="0" err="1" smtClean="0"/>
              <a:t>yarí</a:t>
            </a:r>
            <a:r>
              <a:rPr lang="es-ES" b="1" dirty="0" smtClean="0"/>
              <a:t> de Colombia. El grupo se ha denominado así porque viven cerca del río </a:t>
            </a:r>
            <a:r>
              <a:rPr lang="es-ES" b="1" dirty="0" err="1" smtClean="0"/>
              <a:t>Yarí</a:t>
            </a:r>
            <a:r>
              <a:rPr lang="es-ES" b="1" dirty="0" smtClean="0"/>
              <a:t>, un tributario del río Vaupés en la región del Caquetá. No tienen iglesias, ni se conoce de ningún creyente entre ellos. A causa de su ubicación, es difícil y peligroso hacer contacto.</a:t>
            </a:r>
            <a:endParaRPr lang="en-US" b="1" dirty="0"/>
          </a:p>
        </p:txBody>
      </p:sp>
      <p:sp>
        <p:nvSpPr>
          <p:cNvPr id="9" name="TextBox 8"/>
          <p:cNvSpPr txBox="1"/>
          <p:nvPr/>
        </p:nvSpPr>
        <p:spPr>
          <a:xfrm>
            <a:off x="381000" y="39547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toda sabiduría, muestra a líderes misioneros cómo encontrar a este grupo </a:t>
            </a:r>
          </a:p>
          <a:p>
            <a:r>
              <a:rPr lang="es-ES" sz="1600" dirty="0" smtClean="0">
                <a:solidFill>
                  <a:schemeClr val="accent5">
                    <a:lumMod val="75000"/>
                  </a:schemeClr>
                </a:solidFill>
              </a:rPr>
              <a:t>   que tú amas para poder compartir el amor de Cristo con ellos.</a:t>
            </a:r>
          </a:p>
          <a:p>
            <a:endParaRPr lang="es-ES" sz="1600" dirty="0" smtClean="0">
              <a:solidFill>
                <a:schemeClr val="accent5">
                  <a:lumMod val="75000"/>
                </a:schemeClr>
              </a:solidFill>
            </a:endParaRPr>
          </a:p>
          <a:p>
            <a:r>
              <a:rPr lang="es-ES" sz="1600" dirty="0" smtClean="0">
                <a:solidFill>
                  <a:schemeClr val="accent5">
                    <a:lumMod val="75000"/>
                  </a:schemeClr>
                </a:solidFill>
              </a:rPr>
              <a:t>• Señor, por favor, protege a tus mensajeros.</a:t>
            </a:r>
          </a:p>
          <a:p>
            <a:endParaRPr lang="es-ES" sz="1600" dirty="0" smtClean="0">
              <a:solidFill>
                <a:schemeClr val="accent5">
                  <a:lumMod val="75000"/>
                </a:schemeClr>
              </a:solidFill>
            </a:endParaRPr>
          </a:p>
          <a:p>
            <a:r>
              <a:rPr lang="es-ES" sz="1600" dirty="0" smtClean="0">
                <a:solidFill>
                  <a:schemeClr val="accent5">
                    <a:lumMod val="75000"/>
                  </a:schemeClr>
                </a:solidFill>
              </a:rPr>
              <a:t>• Padre, revélate a los </a:t>
            </a:r>
            <a:r>
              <a:rPr lang="es-ES" sz="1600" dirty="0" err="1" smtClean="0">
                <a:solidFill>
                  <a:schemeClr val="accent5">
                    <a:lumMod val="75000"/>
                  </a:schemeClr>
                </a:solidFill>
              </a:rPr>
              <a:t>yarí</a:t>
            </a:r>
            <a:r>
              <a:rPr lang="es-ES" sz="1600" dirty="0" smtClean="0">
                <a:solidFill>
                  <a:schemeClr val="accent5">
                    <a:lumMod val="75000"/>
                  </a:schemeClr>
                </a:solidFill>
              </a:rPr>
              <a:t> en maneras que superen los obstáculos </a:t>
            </a:r>
          </a:p>
          <a:p>
            <a:r>
              <a:rPr lang="es-ES" sz="1600" dirty="0" smtClean="0">
                <a:solidFill>
                  <a:schemeClr val="accent5">
                    <a:lumMod val="75000"/>
                  </a:schemeClr>
                </a:solidFill>
              </a:rPr>
              <a:t>   del aislamiento y peligro.</a:t>
            </a:r>
            <a:endParaRPr lang="en-US" sz="1600" dirty="0">
              <a:solidFill>
                <a:schemeClr val="accent5">
                  <a:lumMod val="75000"/>
                </a:schemeClr>
              </a:solidFill>
            </a:endParaRPr>
          </a:p>
        </p:txBody>
      </p:sp>
      <p:pic>
        <p:nvPicPr>
          <p:cNvPr id="20482" name="Picture 2"/>
          <p:cNvPicPr>
            <a:picLocks noChangeAspect="1" noChangeArrowheads="1"/>
          </p:cNvPicPr>
          <p:nvPr/>
        </p:nvPicPr>
        <p:blipFill>
          <a:blip r:embed="rId3" cstate="email"/>
          <a:srcRect/>
          <a:stretch>
            <a:fillRect/>
          </a:stretch>
        </p:blipFill>
        <p:spPr bwMode="auto">
          <a:xfrm>
            <a:off x="6248400" y="914400"/>
            <a:ext cx="2167467" cy="30480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waimaja</a:t>
            </a:r>
            <a:endParaRPr lang="en-US" sz="3200" b="1" dirty="0">
              <a:solidFill>
                <a:schemeClr val="accent5">
                  <a:lumMod val="75000"/>
                </a:schemeClr>
              </a:solidFill>
            </a:endParaRPr>
          </a:p>
        </p:txBody>
      </p:sp>
      <p:sp>
        <p:nvSpPr>
          <p:cNvPr id="7" name="TextBox 6"/>
          <p:cNvSpPr txBox="1"/>
          <p:nvPr/>
        </p:nvSpPr>
        <p:spPr>
          <a:xfrm>
            <a:off x="381000" y="1219200"/>
            <a:ext cx="4953000" cy="2031325"/>
          </a:xfrm>
          <a:prstGeom prst="rect">
            <a:avLst/>
          </a:prstGeom>
          <a:noFill/>
        </p:spPr>
        <p:txBody>
          <a:bodyPr wrap="square" rtlCol="0">
            <a:spAutoFit/>
          </a:bodyPr>
          <a:lstStyle/>
          <a:p>
            <a:r>
              <a:rPr lang="es-ES" b="1" dirty="0" smtClean="0"/>
              <a:t>En el este de Colombia, cerca de la frontera con Brasil, hay unos 800 </a:t>
            </a:r>
            <a:r>
              <a:rPr lang="es-ES" b="1" dirty="0" err="1" smtClean="0"/>
              <a:t>waimaja</a:t>
            </a:r>
            <a:r>
              <a:rPr lang="es-ES" b="1" dirty="0" smtClean="0"/>
              <a:t> que se ganan la vida con la agricultura y la pesca. Ocupan una zona de conflicto de la narco guerrilla. Viven bajo un sistema de creencias animistas con influencia católica. No hay ninguna iglesia entre los </a:t>
            </a:r>
            <a:r>
              <a:rPr lang="es-ES" b="1" dirty="0" err="1" smtClean="0"/>
              <a:t>waimaja</a:t>
            </a:r>
            <a:r>
              <a:rPr lang="es-ES" b="1" dirty="0" smtClean="0"/>
              <a:t> y menos del 2 por ciento de ellos son cristianos. </a:t>
            </a:r>
            <a:endParaRPr lang="en-US" b="1" dirty="0"/>
          </a:p>
        </p:txBody>
      </p:sp>
      <p:sp>
        <p:nvSpPr>
          <p:cNvPr id="9" name="TextBox 8"/>
          <p:cNvSpPr txBox="1"/>
          <p:nvPr/>
        </p:nvSpPr>
        <p:spPr>
          <a:xfrm>
            <a:off x="381000" y="3505200"/>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bendice a aquellos que están desarrollando estrategias orales para llevar el </a:t>
            </a:r>
          </a:p>
          <a:p>
            <a:r>
              <a:rPr lang="es-ES" sz="1600" dirty="0" smtClean="0">
                <a:solidFill>
                  <a:schemeClr val="accent5">
                    <a:lumMod val="75000"/>
                  </a:schemeClr>
                </a:solidFill>
              </a:rPr>
              <a:t>   evangelio a los </a:t>
            </a:r>
            <a:r>
              <a:rPr lang="es-ES" sz="1600" dirty="0" err="1" smtClean="0">
                <a:solidFill>
                  <a:schemeClr val="accent5">
                    <a:lumMod val="75000"/>
                  </a:schemeClr>
                </a:solidFill>
              </a:rPr>
              <a:t>waimaja</a:t>
            </a:r>
            <a:r>
              <a:rPr lang="es-ES" sz="1600" dirty="0" smtClean="0">
                <a:solidFill>
                  <a:schemeClr val="accent5">
                    <a:lumMod val="75000"/>
                  </a:schemeClr>
                </a:solidFill>
              </a:rPr>
              <a:t>. Dales sabiduría mientras buscan entregar tu mensaje de una </a:t>
            </a:r>
          </a:p>
          <a:p>
            <a:r>
              <a:rPr lang="es-ES" sz="1600" dirty="0" smtClean="0">
                <a:solidFill>
                  <a:schemeClr val="accent5">
                    <a:lumMod val="75000"/>
                  </a:schemeClr>
                </a:solidFill>
              </a:rPr>
              <a:t>   forma que esta etnia pueda entender con facilidad. Que los </a:t>
            </a:r>
            <a:r>
              <a:rPr lang="es-ES" sz="1600" dirty="0" err="1" smtClean="0">
                <a:solidFill>
                  <a:schemeClr val="accent5">
                    <a:lumMod val="75000"/>
                  </a:schemeClr>
                </a:solidFill>
              </a:rPr>
              <a:t>waimaja</a:t>
            </a:r>
            <a:r>
              <a:rPr lang="es-ES" sz="1600" dirty="0" smtClean="0">
                <a:solidFill>
                  <a:schemeClr val="accent5">
                    <a:lumMod val="75000"/>
                  </a:schemeClr>
                </a:solidFill>
              </a:rPr>
              <a:t> deseen </a:t>
            </a:r>
          </a:p>
          <a:p>
            <a:r>
              <a:rPr lang="es-ES" sz="1600" dirty="0" smtClean="0">
                <a:solidFill>
                  <a:schemeClr val="accent5">
                    <a:lumMod val="75000"/>
                  </a:schemeClr>
                </a:solidFill>
              </a:rPr>
              <a:t>   responder a tu amor.</a:t>
            </a:r>
          </a:p>
          <a:p>
            <a:endParaRPr lang="es-ES" sz="1600" dirty="0" smtClean="0">
              <a:solidFill>
                <a:schemeClr val="accent5">
                  <a:lumMod val="75000"/>
                </a:schemeClr>
              </a:solidFill>
            </a:endParaRPr>
          </a:p>
          <a:p>
            <a:r>
              <a:rPr lang="es-ES" sz="1600" dirty="0" smtClean="0">
                <a:solidFill>
                  <a:schemeClr val="accent5">
                    <a:lumMod val="75000"/>
                  </a:schemeClr>
                </a:solidFill>
              </a:rPr>
              <a:t>• Padre, quita las vendas de los ojos de los </a:t>
            </a:r>
            <a:r>
              <a:rPr lang="es-ES" sz="1600" dirty="0" err="1" smtClean="0">
                <a:solidFill>
                  <a:schemeClr val="accent5">
                    <a:lumMod val="75000"/>
                  </a:schemeClr>
                </a:solidFill>
              </a:rPr>
              <a:t>waimaja</a:t>
            </a:r>
            <a:r>
              <a:rPr lang="es-ES" sz="1600" dirty="0" smtClean="0">
                <a:solidFill>
                  <a:schemeClr val="accent5">
                    <a:lumMod val="75000"/>
                  </a:schemeClr>
                </a:solidFill>
              </a:rPr>
              <a:t>. Permite que ellos se vuelvan </a:t>
            </a:r>
          </a:p>
          <a:p>
            <a:r>
              <a:rPr lang="es-ES" sz="1600" dirty="0" smtClean="0">
                <a:solidFill>
                  <a:schemeClr val="accent5">
                    <a:lumMod val="75000"/>
                  </a:schemeClr>
                </a:solidFill>
              </a:rPr>
              <a:t>   de sus creencias  animistas y que acepten la verdad de tu evangelio. </a:t>
            </a:r>
          </a:p>
          <a:p>
            <a:endParaRPr lang="es-ES" sz="1600" dirty="0" smtClean="0">
              <a:solidFill>
                <a:schemeClr val="accent5">
                  <a:lumMod val="75000"/>
                </a:schemeClr>
              </a:solidFill>
            </a:endParaRPr>
          </a:p>
          <a:p>
            <a:r>
              <a:rPr lang="es-ES" sz="1600" dirty="0" smtClean="0">
                <a:solidFill>
                  <a:schemeClr val="accent5">
                    <a:lumMod val="75000"/>
                  </a:schemeClr>
                </a:solidFill>
              </a:rPr>
              <a:t>• Dios, por favor levanta obreros de entre el pequeño número de creyentes.</a:t>
            </a:r>
            <a:endParaRPr lang="en-US" sz="1600" dirty="0">
              <a:solidFill>
                <a:schemeClr val="accent5">
                  <a:lumMod val="75000"/>
                </a:schemeClr>
              </a:solidFill>
            </a:endParaRPr>
          </a:p>
        </p:txBody>
      </p:sp>
      <p:pic>
        <p:nvPicPr>
          <p:cNvPr id="18435" name="Picture 3"/>
          <p:cNvPicPr>
            <a:picLocks noChangeAspect="1" noChangeArrowheads="1"/>
          </p:cNvPicPr>
          <p:nvPr/>
        </p:nvPicPr>
        <p:blipFill>
          <a:blip r:embed="rId3" cstate="email"/>
          <a:srcRect/>
          <a:stretch>
            <a:fillRect/>
          </a:stretch>
        </p:blipFill>
        <p:spPr bwMode="auto">
          <a:xfrm>
            <a:off x="5486400" y="1219200"/>
            <a:ext cx="3200400" cy="228947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334000" cy="1261884"/>
          </a:xfrm>
          <a:prstGeom prst="rect">
            <a:avLst/>
          </a:prstGeom>
          <a:noFill/>
          <a:effectLst/>
        </p:spPr>
        <p:txBody>
          <a:bodyPr wrap="square" rtlCol="0">
            <a:spAutoFit/>
          </a:bodyPr>
          <a:lstStyle/>
          <a:p>
            <a:r>
              <a:rPr lang="es-ES" sz="4400" b="1" dirty="0" smtClean="0">
                <a:solidFill>
                  <a:schemeClr val="accent5">
                    <a:lumMod val="75000"/>
                  </a:schemeClr>
                </a:solidFill>
              </a:rPr>
              <a:t>Las etnia M </a:t>
            </a:r>
            <a:r>
              <a:rPr lang="es-ES" sz="3200" b="1" dirty="0" smtClean="0">
                <a:solidFill>
                  <a:schemeClr val="accent5">
                    <a:lumMod val="75000"/>
                  </a:schemeClr>
                </a:solidFill>
              </a:rPr>
              <a:t>de</a:t>
            </a:r>
            <a:r>
              <a:rPr lang="es-ES" sz="4400" b="1" dirty="0" smtClean="0">
                <a:solidFill>
                  <a:schemeClr val="accent5">
                    <a:lumMod val="75000"/>
                  </a:schemeClr>
                </a:solidFill>
              </a:rPr>
              <a:t> </a:t>
            </a:r>
            <a:r>
              <a:rPr lang="es-ES" sz="3200" b="1" dirty="0" smtClean="0">
                <a:solidFill>
                  <a:schemeClr val="accent5">
                    <a:lumMod val="75000"/>
                  </a:schemeClr>
                </a:solidFill>
              </a:rPr>
              <a:t>la Cuenca </a:t>
            </a:r>
          </a:p>
          <a:p>
            <a:r>
              <a:rPr lang="es-ES" sz="3200" b="1" dirty="0" smtClean="0">
                <a:solidFill>
                  <a:schemeClr val="accent5">
                    <a:lumMod val="75000"/>
                  </a:schemeClr>
                </a:solidFill>
              </a:rPr>
              <a:t>del Amazonas</a:t>
            </a:r>
            <a:endParaRPr lang="en-US" sz="3200" b="1" dirty="0">
              <a:solidFill>
                <a:schemeClr val="accent5">
                  <a:lumMod val="75000"/>
                </a:schemeClr>
              </a:solidFill>
            </a:endParaRPr>
          </a:p>
        </p:txBody>
      </p:sp>
      <p:sp>
        <p:nvSpPr>
          <p:cNvPr id="7" name="TextBox 6"/>
          <p:cNvSpPr txBox="1"/>
          <p:nvPr/>
        </p:nvSpPr>
        <p:spPr>
          <a:xfrm>
            <a:off x="381000" y="1600200"/>
            <a:ext cx="5486400" cy="2308324"/>
          </a:xfrm>
          <a:prstGeom prst="rect">
            <a:avLst/>
          </a:prstGeom>
          <a:noFill/>
        </p:spPr>
        <p:txBody>
          <a:bodyPr wrap="square" rtlCol="0">
            <a:spAutoFit/>
          </a:bodyPr>
          <a:lstStyle/>
          <a:p>
            <a:r>
              <a:rPr lang="es-ES" b="1" dirty="0" smtClean="0"/>
              <a:t>Sólo 1.000 personas pertenecen a la etnia M. Es una etnia totalmente no alcanzada para Cristo. La etnia M es un pueblo fuerte, con una historia sangrienta que frecuentemente recurre a la violencia y la fuerza al interactuar con las tribus vecinas. La etnia M pone su fe en los chamanes que sirven a un mundo temeroso de espíritus. Los M no conocen a su verdadero creador y Salvador, Jesucristo.</a:t>
            </a:r>
            <a:endParaRPr lang="en-US" b="1" dirty="0"/>
          </a:p>
        </p:txBody>
      </p:sp>
      <p:sp>
        <p:nvSpPr>
          <p:cNvPr id="9" name="TextBox 8"/>
          <p:cNvSpPr txBox="1"/>
          <p:nvPr/>
        </p:nvSpPr>
        <p:spPr>
          <a:xfrm>
            <a:off x="381000" y="410712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agiliza el trabajo de traducción en curso a fin de que los M tengan </a:t>
            </a:r>
          </a:p>
          <a:p>
            <a:r>
              <a:rPr lang="es-ES" sz="1600" dirty="0" smtClean="0">
                <a:solidFill>
                  <a:schemeClr val="accent5">
                    <a:lumMod val="75000"/>
                  </a:schemeClr>
                </a:solidFill>
              </a:rPr>
              <a:t>   tu Palabra en su idioma.</a:t>
            </a:r>
          </a:p>
          <a:p>
            <a:endParaRPr lang="es-ES" sz="1600" dirty="0" smtClean="0">
              <a:solidFill>
                <a:schemeClr val="accent5">
                  <a:lumMod val="75000"/>
                </a:schemeClr>
              </a:solidFill>
            </a:endParaRPr>
          </a:p>
          <a:p>
            <a:r>
              <a:rPr lang="es-ES" sz="1600" dirty="0" smtClean="0">
                <a:solidFill>
                  <a:schemeClr val="accent5">
                    <a:lumMod val="75000"/>
                  </a:schemeClr>
                </a:solidFill>
              </a:rPr>
              <a:t>• Señor, envía obreros a este campo de cosecha.</a:t>
            </a:r>
          </a:p>
          <a:p>
            <a:endParaRPr lang="es-ES" sz="1600" dirty="0" smtClean="0">
              <a:solidFill>
                <a:schemeClr val="accent5">
                  <a:lumMod val="75000"/>
                </a:schemeClr>
              </a:solidFill>
            </a:endParaRPr>
          </a:p>
          <a:p>
            <a:r>
              <a:rPr lang="es-ES" sz="1600" dirty="0" smtClean="0">
                <a:solidFill>
                  <a:schemeClr val="accent5">
                    <a:lumMod val="75000"/>
                  </a:schemeClr>
                </a:solidFill>
              </a:rPr>
              <a:t>• Dios, permite que la etnia M sea conocida como una tribu de paz y gracia, </a:t>
            </a:r>
          </a:p>
          <a:p>
            <a:r>
              <a:rPr lang="es-ES" sz="1600" dirty="0" smtClean="0">
                <a:solidFill>
                  <a:schemeClr val="accent5">
                    <a:lumMod val="75000"/>
                  </a:schemeClr>
                </a:solidFill>
              </a:rPr>
              <a:t>   en lugar de violencia y venganza. Obra en sus corazones y cultura con </a:t>
            </a:r>
          </a:p>
          <a:p>
            <a:r>
              <a:rPr lang="es-ES" sz="1600" dirty="0" smtClean="0">
                <a:solidFill>
                  <a:schemeClr val="accent5">
                    <a:lumMod val="75000"/>
                  </a:schemeClr>
                </a:solidFill>
              </a:rPr>
              <a:t>   tu poder transformador.</a:t>
            </a:r>
            <a:endParaRPr lang="en-US" sz="1600" dirty="0">
              <a:solidFill>
                <a:schemeClr val="accent5">
                  <a:lumMod val="75000"/>
                </a:schemeClr>
              </a:solidFill>
            </a:endParaRPr>
          </a:p>
        </p:txBody>
      </p:sp>
      <p:pic>
        <p:nvPicPr>
          <p:cNvPr id="19458" name="Picture 2"/>
          <p:cNvPicPr>
            <a:picLocks noChangeAspect="1" noChangeArrowheads="1"/>
          </p:cNvPicPr>
          <p:nvPr/>
        </p:nvPicPr>
        <p:blipFill>
          <a:blip r:embed="rId3" cstate="email"/>
          <a:srcRect/>
          <a:stretch>
            <a:fillRect/>
          </a:stretch>
        </p:blipFill>
        <p:spPr bwMode="auto">
          <a:xfrm>
            <a:off x="6324600" y="782594"/>
            <a:ext cx="2333625" cy="325600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019800" cy="1261884"/>
          </a:xfrm>
          <a:prstGeom prst="rect">
            <a:avLst/>
          </a:prstGeom>
          <a:noFill/>
          <a:effectLst/>
        </p:spPr>
        <p:txBody>
          <a:bodyPr wrap="square" rtlCol="0">
            <a:spAutoFit/>
          </a:bodyPr>
          <a:lstStyle/>
          <a:p>
            <a:r>
              <a:rPr lang="es-ES" sz="4400" b="1" dirty="0" smtClean="0">
                <a:solidFill>
                  <a:schemeClr val="accent5">
                    <a:lumMod val="75000"/>
                  </a:schemeClr>
                </a:solidFill>
              </a:rPr>
              <a:t>Los purépecha </a:t>
            </a:r>
            <a:r>
              <a:rPr lang="es-ES" sz="3200" b="1" dirty="0" smtClean="0">
                <a:solidFill>
                  <a:schemeClr val="accent5">
                    <a:lumMod val="75000"/>
                  </a:schemeClr>
                </a:solidFill>
              </a:rPr>
              <a:t>(tarasco) </a:t>
            </a:r>
          </a:p>
          <a:p>
            <a:r>
              <a:rPr lang="es-ES" sz="3200" b="1" dirty="0" smtClean="0">
                <a:solidFill>
                  <a:schemeClr val="accent5">
                    <a:lumMod val="75000"/>
                  </a:schemeClr>
                </a:solidFill>
              </a:rPr>
              <a:t>de Michoacán</a:t>
            </a:r>
            <a:endParaRPr lang="en-US" sz="3200" b="1" dirty="0">
              <a:solidFill>
                <a:schemeClr val="accent5">
                  <a:lumMod val="75000"/>
                </a:schemeClr>
              </a:solidFill>
            </a:endParaRPr>
          </a:p>
        </p:txBody>
      </p:sp>
      <p:sp>
        <p:nvSpPr>
          <p:cNvPr id="7" name="TextBox 6"/>
          <p:cNvSpPr txBox="1"/>
          <p:nvPr/>
        </p:nvSpPr>
        <p:spPr>
          <a:xfrm>
            <a:off x="381000" y="1577876"/>
            <a:ext cx="4724400" cy="2031325"/>
          </a:xfrm>
          <a:prstGeom prst="rect">
            <a:avLst/>
          </a:prstGeom>
          <a:noFill/>
        </p:spPr>
        <p:txBody>
          <a:bodyPr wrap="square" rtlCol="0">
            <a:spAutoFit/>
          </a:bodyPr>
          <a:lstStyle/>
          <a:p>
            <a:r>
              <a:rPr lang="es-ES" b="1" dirty="0" smtClean="0"/>
              <a:t>Los purépecha se asientan en el norte de Michoacán, México. Hay 109.361 de ellos y solo el 1,32 por ciento son evangélicos. Las iglesias bautistas de México enviaron su primer equipo misionero en 1909 a los pueblos purépecha. Aunque la obra entre ellos comenzó hace muchos años, todavía hay mucho que hacer. </a:t>
            </a:r>
            <a:endParaRPr lang="en-US" b="1" dirty="0"/>
          </a:p>
        </p:txBody>
      </p:sp>
      <p:sp>
        <p:nvSpPr>
          <p:cNvPr id="9" name="TextBox 8"/>
          <p:cNvSpPr txBox="1"/>
          <p:nvPr/>
        </p:nvSpPr>
        <p:spPr>
          <a:xfrm>
            <a:off x="381000" y="40309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de las naciones, bendice al pueblo purépecha y bendice tu Palabra entre ellos.</a:t>
            </a:r>
          </a:p>
          <a:p>
            <a:endParaRPr lang="es-ES" sz="1600" dirty="0" smtClean="0">
              <a:solidFill>
                <a:schemeClr val="accent5">
                  <a:lumMod val="75000"/>
                </a:schemeClr>
              </a:solidFill>
            </a:endParaRPr>
          </a:p>
          <a:p>
            <a:r>
              <a:rPr lang="es-ES" sz="1600" dirty="0" smtClean="0">
                <a:solidFill>
                  <a:schemeClr val="accent5">
                    <a:lumMod val="75000"/>
                  </a:schemeClr>
                </a:solidFill>
              </a:rPr>
              <a:t>• Padre, usa la diáspora del pueblo purépecha para salvar a muchas almas y que ellos </a:t>
            </a:r>
          </a:p>
          <a:p>
            <a:r>
              <a:rPr lang="es-ES" sz="1600" dirty="0" smtClean="0">
                <a:solidFill>
                  <a:schemeClr val="accent5">
                    <a:lumMod val="75000"/>
                  </a:schemeClr>
                </a:solidFill>
              </a:rPr>
              <a:t>   regresen a sus pueblos como misioneros llevando la luz de tu Palabra a su gente.</a:t>
            </a:r>
          </a:p>
          <a:p>
            <a:endParaRPr lang="es-ES" sz="1600" dirty="0" smtClean="0">
              <a:solidFill>
                <a:schemeClr val="accent5">
                  <a:lumMod val="75000"/>
                </a:schemeClr>
              </a:solidFill>
            </a:endParaRPr>
          </a:p>
          <a:p>
            <a:r>
              <a:rPr lang="es-ES" sz="1600" dirty="0" smtClean="0">
                <a:solidFill>
                  <a:schemeClr val="accent5">
                    <a:lumMod val="75000"/>
                  </a:schemeClr>
                </a:solidFill>
              </a:rPr>
              <a:t>• Señor, levanta plantadores de iglesias que puedan trabajar con su gente </a:t>
            </a:r>
          </a:p>
          <a:p>
            <a:r>
              <a:rPr lang="es-ES" sz="1600" dirty="0" smtClean="0">
                <a:solidFill>
                  <a:schemeClr val="accent5">
                    <a:lumMod val="75000"/>
                  </a:schemeClr>
                </a:solidFill>
              </a:rPr>
              <a:t>   y que vayan a otros pueblos autóctonos de México con el evangelio.</a:t>
            </a:r>
            <a:endParaRPr lang="en-US" sz="1600" dirty="0">
              <a:solidFill>
                <a:schemeClr val="accent5">
                  <a:lumMod val="75000"/>
                </a:schemeClr>
              </a:solidFill>
            </a:endParaRPr>
          </a:p>
        </p:txBody>
      </p:sp>
      <p:pic>
        <p:nvPicPr>
          <p:cNvPr id="20482" name="Picture 2"/>
          <p:cNvPicPr>
            <a:picLocks noChangeAspect="1" noChangeArrowheads="1"/>
          </p:cNvPicPr>
          <p:nvPr/>
        </p:nvPicPr>
        <p:blipFill>
          <a:blip r:embed="rId3" cstate="email"/>
          <a:srcRect/>
          <a:stretch>
            <a:fillRect/>
          </a:stretch>
        </p:blipFill>
        <p:spPr bwMode="auto">
          <a:xfrm>
            <a:off x="5334000" y="1371600"/>
            <a:ext cx="3391656" cy="24384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4864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zoques</a:t>
            </a:r>
            <a:r>
              <a:rPr lang="en-US" sz="4400" b="1" dirty="0" smtClean="0">
                <a:solidFill>
                  <a:schemeClr val="accent5">
                    <a:lumMod val="75000"/>
                  </a:schemeClr>
                </a:solidFill>
              </a:rPr>
              <a:t> </a:t>
            </a:r>
            <a:r>
              <a:rPr lang="en-US" sz="3200" b="1" dirty="0" smtClean="0">
                <a:solidFill>
                  <a:schemeClr val="accent5">
                    <a:lumMod val="75000"/>
                  </a:schemeClr>
                </a:solidFill>
              </a:rPr>
              <a:t>de Chiapas</a:t>
            </a:r>
            <a:endParaRPr lang="en-US" sz="3200" b="1" dirty="0">
              <a:solidFill>
                <a:schemeClr val="accent5">
                  <a:lumMod val="75000"/>
                </a:schemeClr>
              </a:solidFill>
            </a:endParaRPr>
          </a:p>
        </p:txBody>
      </p:sp>
      <p:sp>
        <p:nvSpPr>
          <p:cNvPr id="7" name="TextBox 6"/>
          <p:cNvSpPr txBox="1"/>
          <p:nvPr/>
        </p:nvSpPr>
        <p:spPr>
          <a:xfrm>
            <a:off x="381000" y="1143000"/>
            <a:ext cx="4800600" cy="2585323"/>
          </a:xfrm>
          <a:prstGeom prst="rect">
            <a:avLst/>
          </a:prstGeom>
          <a:noFill/>
        </p:spPr>
        <p:txBody>
          <a:bodyPr wrap="square" rtlCol="0">
            <a:spAutoFit/>
          </a:bodyPr>
          <a:lstStyle/>
          <a:p>
            <a:r>
              <a:rPr lang="es-ES" b="1" dirty="0" smtClean="0"/>
              <a:t>Los zoques se llaman a sí mismos “gente de idioma” y “palabra de hombre”, o sea, “verdadero” o “auténtico”. Para ellos el sol es la deidad principal y se asocia directamente con Jesucristo. Buscan estar preparados respecto a entidades malignas y saber cómo evitar su ira. </a:t>
            </a:r>
          </a:p>
          <a:p>
            <a:r>
              <a:rPr lang="es-ES" b="1" dirty="0" smtClean="0"/>
              <a:t>El diablo, aunque lo identifican con el catolicismo, lo asocian con distintos espíritus malignos que se encarnan en animales.</a:t>
            </a:r>
            <a:endParaRPr lang="en-US" b="1" dirty="0"/>
          </a:p>
        </p:txBody>
      </p:sp>
      <p:sp>
        <p:nvSpPr>
          <p:cNvPr id="9" name="TextBox 8"/>
          <p:cNvSpPr txBox="1"/>
          <p:nvPr/>
        </p:nvSpPr>
        <p:spPr>
          <a:xfrm>
            <a:off x="381000" y="3812500"/>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Celestial, solamente el 1,32 por ciento de los zoques son evangélicos. Bendice a </a:t>
            </a:r>
          </a:p>
          <a:p>
            <a:r>
              <a:rPr lang="es-ES" sz="1600" dirty="0" smtClean="0">
                <a:solidFill>
                  <a:schemeClr val="accent5">
                    <a:lumMod val="75000"/>
                  </a:schemeClr>
                </a:solidFill>
              </a:rPr>
              <a:t>   la iglesia zoque para que sea una iglesia transformadora entre ellos y otros pueblos </a:t>
            </a:r>
          </a:p>
          <a:p>
            <a:r>
              <a:rPr lang="es-ES" sz="1600" dirty="0" smtClean="0">
                <a:solidFill>
                  <a:schemeClr val="accent5">
                    <a:lumMod val="75000"/>
                  </a:schemeClr>
                </a:solidFill>
              </a:rPr>
              <a:t>   indígenas de México.</a:t>
            </a:r>
          </a:p>
          <a:p>
            <a:endParaRPr lang="es-ES" sz="1600" dirty="0" smtClean="0">
              <a:solidFill>
                <a:schemeClr val="accent5">
                  <a:lumMod val="75000"/>
                </a:schemeClr>
              </a:solidFill>
            </a:endParaRPr>
          </a:p>
          <a:p>
            <a:r>
              <a:rPr lang="es-ES" sz="1600" dirty="0" smtClean="0">
                <a:solidFill>
                  <a:schemeClr val="accent5">
                    <a:lumMod val="75000"/>
                  </a:schemeClr>
                </a:solidFill>
              </a:rPr>
              <a:t>• Señor, te pedimos que tú deshagas toda asechanza del enemigo contra este </a:t>
            </a:r>
          </a:p>
          <a:p>
            <a:r>
              <a:rPr lang="es-ES" sz="1600" dirty="0" smtClean="0">
                <a:solidFill>
                  <a:schemeClr val="accent5">
                    <a:lumMod val="75000"/>
                  </a:schemeClr>
                </a:solidFill>
              </a:rPr>
              <a:t>   pueblo para que tengan un encuentro personal con Jesús.</a:t>
            </a:r>
          </a:p>
          <a:p>
            <a:endParaRPr lang="es-ES" sz="1600" dirty="0" smtClean="0">
              <a:solidFill>
                <a:schemeClr val="accent5">
                  <a:lumMod val="75000"/>
                </a:schemeClr>
              </a:solidFill>
            </a:endParaRPr>
          </a:p>
          <a:p>
            <a:r>
              <a:rPr lang="es-ES" sz="1600" dirty="0" smtClean="0">
                <a:solidFill>
                  <a:schemeClr val="accent5">
                    <a:lumMod val="75000"/>
                  </a:schemeClr>
                </a:solidFill>
              </a:rPr>
              <a:t>• Dios, quita toda barrera de incredulidad que el enemigo ha puesto </a:t>
            </a:r>
          </a:p>
          <a:p>
            <a:r>
              <a:rPr lang="es-ES" sz="1600" dirty="0" smtClean="0">
                <a:solidFill>
                  <a:schemeClr val="accent5">
                    <a:lumMod val="75000"/>
                  </a:schemeClr>
                </a:solidFill>
              </a:rPr>
              <a:t>   en las mentes y corazones del pueblo zoque.</a:t>
            </a:r>
            <a:endParaRPr lang="en-US" sz="1600" dirty="0">
              <a:solidFill>
                <a:schemeClr val="accent5">
                  <a:lumMod val="75000"/>
                </a:schemeClr>
              </a:solidFill>
            </a:endParaRPr>
          </a:p>
        </p:txBody>
      </p:sp>
      <p:grpSp>
        <p:nvGrpSpPr>
          <p:cNvPr id="10" name="Group 9"/>
          <p:cNvGrpSpPr/>
          <p:nvPr/>
        </p:nvGrpSpPr>
        <p:grpSpPr>
          <a:xfrm>
            <a:off x="5358200" y="1219200"/>
            <a:ext cx="3633399" cy="2438400"/>
            <a:chOff x="5358200" y="1219200"/>
            <a:chExt cx="3633399" cy="2438400"/>
          </a:xfrm>
        </p:grpSpPr>
        <p:pic>
          <p:nvPicPr>
            <p:cNvPr id="21506" name="Picture 2"/>
            <p:cNvPicPr>
              <a:picLocks noChangeAspect="1" noChangeArrowheads="1"/>
            </p:cNvPicPr>
            <p:nvPr/>
          </p:nvPicPr>
          <p:blipFill>
            <a:blip r:embed="rId3" cstate="email"/>
            <a:srcRect/>
            <a:stretch>
              <a:fillRect/>
            </a:stretch>
          </p:blipFill>
          <p:spPr bwMode="auto">
            <a:xfrm>
              <a:off x="5358200" y="1219200"/>
              <a:ext cx="3404800" cy="24384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672000" y="2338000"/>
              <a:ext cx="2362200" cy="276999"/>
            </a:xfrm>
            <a:prstGeom prst="rect">
              <a:avLst/>
            </a:prstGeom>
            <a:noFill/>
          </p:spPr>
          <p:txBody>
            <a:bodyPr wrap="square" rtlCol="0">
              <a:spAutoFit/>
            </a:bodyPr>
            <a:lstStyle/>
            <a:p>
              <a:r>
                <a:rPr lang="en-US" sz="1200" dirty="0" smtClean="0"/>
                <a:t>© Reece Terrell</a:t>
              </a:r>
              <a:endParaRPr lang="en-US" sz="1200"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1261884"/>
          </a:xfrm>
          <a:prstGeom prst="rect">
            <a:avLst/>
          </a:prstGeom>
          <a:noFill/>
          <a:effectLst/>
        </p:spPr>
        <p:txBody>
          <a:bodyPr wrap="square" rtlCol="0">
            <a:spAutoFit/>
          </a:bodyPr>
          <a:lstStyle/>
          <a:p>
            <a:r>
              <a:rPr lang="es-ES" sz="4400" b="1" dirty="0" smtClean="0">
                <a:solidFill>
                  <a:schemeClr val="accent5">
                    <a:lumMod val="75000"/>
                  </a:schemeClr>
                </a:solidFill>
              </a:rPr>
              <a:t>Los huicholes </a:t>
            </a:r>
            <a:r>
              <a:rPr lang="es-ES" sz="3200" b="1" dirty="0" smtClean="0">
                <a:solidFill>
                  <a:schemeClr val="accent5">
                    <a:lumMod val="75000"/>
                  </a:schemeClr>
                </a:solidFill>
              </a:rPr>
              <a:t>de </a:t>
            </a:r>
          </a:p>
          <a:p>
            <a:r>
              <a:rPr lang="es-ES" sz="3200" b="1" dirty="0" smtClean="0">
                <a:solidFill>
                  <a:schemeClr val="accent5">
                    <a:lumMod val="75000"/>
                  </a:schemeClr>
                </a:solidFill>
              </a:rPr>
              <a:t>Jalisco y </a:t>
            </a:r>
            <a:r>
              <a:rPr lang="es-ES" sz="3200" b="1" dirty="0" err="1" smtClean="0">
                <a:solidFill>
                  <a:schemeClr val="accent5">
                    <a:lumMod val="75000"/>
                  </a:schemeClr>
                </a:solidFill>
              </a:rPr>
              <a:t>Nayarít</a:t>
            </a:r>
            <a:endParaRPr lang="en-US" sz="3200" b="1" dirty="0">
              <a:solidFill>
                <a:schemeClr val="accent5">
                  <a:lumMod val="75000"/>
                </a:schemeClr>
              </a:solidFill>
            </a:endParaRPr>
          </a:p>
        </p:txBody>
      </p:sp>
      <p:sp>
        <p:nvSpPr>
          <p:cNvPr id="7" name="TextBox 6"/>
          <p:cNvSpPr txBox="1"/>
          <p:nvPr/>
        </p:nvSpPr>
        <p:spPr>
          <a:xfrm>
            <a:off x="381000" y="1524000"/>
            <a:ext cx="4648200" cy="2308324"/>
          </a:xfrm>
          <a:prstGeom prst="rect">
            <a:avLst/>
          </a:prstGeom>
          <a:noFill/>
        </p:spPr>
        <p:txBody>
          <a:bodyPr wrap="square" rtlCol="0">
            <a:spAutoFit/>
          </a:bodyPr>
          <a:lstStyle/>
          <a:p>
            <a:r>
              <a:rPr lang="es-ES" b="1" dirty="0" smtClean="0"/>
              <a:t>Los huicholes son un pequeño grupo tribal que viven muy aislados en áreas montañosas de Jalisco, Nayarit y Durango, México. Son descendientes de los cazadores y recogedores chichimecas. Los huicholes mezclan su religión tradicional con el catolicismo. El adulterio es muy frecuente. Cristianos han sido expulsados de la comunidad huichol. </a:t>
            </a:r>
            <a:endParaRPr lang="en-US" b="1" dirty="0"/>
          </a:p>
        </p:txBody>
      </p:sp>
      <p:sp>
        <p:nvSpPr>
          <p:cNvPr id="9" name="TextBox 8"/>
          <p:cNvSpPr txBox="1"/>
          <p:nvPr/>
        </p:nvSpPr>
        <p:spPr>
          <a:xfrm>
            <a:off x="381000" y="39624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ayuda a los huicholes a entender que tú eres un Dios celoso y que vas a juzgar </a:t>
            </a:r>
          </a:p>
          <a:p>
            <a:r>
              <a:rPr lang="es-ES" sz="1600" dirty="0" smtClean="0">
                <a:solidFill>
                  <a:schemeClr val="accent5">
                    <a:lumMod val="75000"/>
                  </a:schemeClr>
                </a:solidFill>
              </a:rPr>
              <a:t>   el adulterio  matrimonial tanto como el espiritual. </a:t>
            </a:r>
          </a:p>
          <a:p>
            <a:endParaRPr lang="es-ES" sz="1600" dirty="0" smtClean="0">
              <a:solidFill>
                <a:schemeClr val="accent5">
                  <a:lumMod val="75000"/>
                </a:schemeClr>
              </a:solidFill>
            </a:endParaRPr>
          </a:p>
          <a:p>
            <a:r>
              <a:rPr lang="es-ES" sz="1600" dirty="0" smtClean="0">
                <a:solidFill>
                  <a:schemeClr val="accent5">
                    <a:lumMod val="75000"/>
                  </a:schemeClr>
                </a:solidFill>
              </a:rPr>
              <a:t>• Padre, usa el testimonio de los seguidores de Jesús que han sido expulsados de su </a:t>
            </a:r>
          </a:p>
          <a:p>
            <a:r>
              <a:rPr lang="es-ES" sz="1600" dirty="0" smtClean="0">
                <a:solidFill>
                  <a:schemeClr val="accent5">
                    <a:lumMod val="75000"/>
                  </a:schemeClr>
                </a:solidFill>
              </a:rPr>
              <a:t>   comunidad para convencer al pueblo huichol de su necesidad de ti.</a:t>
            </a:r>
          </a:p>
          <a:p>
            <a:endParaRPr lang="es-ES" sz="1600" dirty="0" smtClean="0">
              <a:solidFill>
                <a:schemeClr val="accent5">
                  <a:lumMod val="75000"/>
                </a:schemeClr>
              </a:solidFill>
            </a:endParaRPr>
          </a:p>
          <a:p>
            <a:r>
              <a:rPr lang="es-ES" sz="1600" dirty="0" smtClean="0">
                <a:solidFill>
                  <a:schemeClr val="accent5">
                    <a:lumMod val="75000"/>
                  </a:schemeClr>
                </a:solidFill>
              </a:rPr>
              <a:t>• Señor, libera el pueblo huichol de las ataduras del peyote,</a:t>
            </a:r>
          </a:p>
          <a:p>
            <a:r>
              <a:rPr lang="es-ES" sz="1600" dirty="0" smtClean="0">
                <a:solidFill>
                  <a:schemeClr val="accent5">
                    <a:lumMod val="75000"/>
                  </a:schemeClr>
                </a:solidFill>
              </a:rPr>
              <a:t>   la brujería y el adulterio.</a:t>
            </a:r>
            <a:endParaRPr lang="en-US" sz="1600" dirty="0">
              <a:solidFill>
                <a:schemeClr val="accent5">
                  <a:lumMod val="75000"/>
                </a:schemeClr>
              </a:solidFill>
            </a:endParaRPr>
          </a:p>
        </p:txBody>
      </p:sp>
      <p:pic>
        <p:nvPicPr>
          <p:cNvPr id="22530" name="Picture 2"/>
          <p:cNvPicPr>
            <a:picLocks noChangeAspect="1" noChangeArrowheads="1"/>
          </p:cNvPicPr>
          <p:nvPr/>
        </p:nvPicPr>
        <p:blipFill>
          <a:blip r:embed="rId3" cstate="email"/>
          <a:srcRect/>
          <a:stretch>
            <a:fillRect/>
          </a:stretch>
        </p:blipFill>
        <p:spPr bwMode="auto">
          <a:xfrm>
            <a:off x="5324475" y="1219201"/>
            <a:ext cx="3362325" cy="24384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4864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náhuatl</a:t>
            </a:r>
            <a:r>
              <a:rPr lang="en-US" sz="4400" b="1" dirty="0" smtClean="0">
                <a:solidFill>
                  <a:schemeClr val="accent5">
                    <a:lumMod val="75000"/>
                  </a:schemeClr>
                </a:solidFill>
              </a:rPr>
              <a:t> </a:t>
            </a:r>
            <a:r>
              <a:rPr lang="en-US" sz="3200" b="1" dirty="0" smtClean="0">
                <a:solidFill>
                  <a:schemeClr val="accent5">
                    <a:lumMod val="75000"/>
                  </a:schemeClr>
                </a:solidFill>
              </a:rPr>
              <a:t>de México</a:t>
            </a:r>
            <a:endParaRPr lang="en-US" sz="32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smtClean="0"/>
              <a:t>Con una población de más de 1,5 millones que hablan 21 dialectos, los náhuatl son el grupo étnico indígena más grande de México. Muchos permanecen sin esperanza y en oscuridad espiritual. Los náhuatl de Michoacán están muy aislados y cerrados al evangelio, y no se ha identificado a ningún cristiano evangélico entre ellos.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que la luz de Cristo penetre los corazones  de los náhuatl.</a:t>
            </a:r>
          </a:p>
          <a:p>
            <a:endParaRPr lang="es-ES" sz="1600" dirty="0" smtClean="0">
              <a:solidFill>
                <a:schemeClr val="accent5">
                  <a:lumMod val="75000"/>
                </a:schemeClr>
              </a:solidFill>
            </a:endParaRPr>
          </a:p>
          <a:p>
            <a:r>
              <a:rPr lang="es-ES" sz="1600" dirty="0" smtClean="0">
                <a:solidFill>
                  <a:schemeClr val="accent5">
                    <a:lumMod val="75000"/>
                  </a:schemeClr>
                </a:solidFill>
              </a:rPr>
              <a:t>• Señor que amas, mientras que los misioneros  aprenden la cultura y la lengua </a:t>
            </a:r>
          </a:p>
          <a:p>
            <a:r>
              <a:rPr lang="es-ES" sz="1600" dirty="0" smtClean="0">
                <a:solidFill>
                  <a:schemeClr val="accent5">
                    <a:lumMod val="75000"/>
                  </a:schemeClr>
                </a:solidFill>
              </a:rPr>
              <a:t>   natal de la gente, dales sabiduría para buscar maneras creativas de llevar las </a:t>
            </a:r>
          </a:p>
          <a:p>
            <a:r>
              <a:rPr lang="es-ES" sz="1600" dirty="0" smtClean="0">
                <a:solidFill>
                  <a:schemeClr val="accent5">
                    <a:lumMod val="75000"/>
                  </a:schemeClr>
                </a:solidFill>
              </a:rPr>
              <a:t>   buenas nuevas de tu Hijo a los náhuatl.</a:t>
            </a:r>
          </a:p>
          <a:p>
            <a:endParaRPr lang="es-ES" sz="1600" dirty="0" smtClean="0">
              <a:solidFill>
                <a:schemeClr val="accent5">
                  <a:lumMod val="75000"/>
                </a:schemeClr>
              </a:solidFill>
            </a:endParaRPr>
          </a:p>
          <a:p>
            <a:r>
              <a:rPr lang="es-ES" sz="1600" dirty="0" smtClean="0">
                <a:solidFill>
                  <a:schemeClr val="accent5">
                    <a:lumMod val="75000"/>
                  </a:schemeClr>
                </a:solidFill>
              </a:rPr>
              <a:t>• Dios, levanta obreros de los náhuatl que lleven el evangelio con audacia </a:t>
            </a:r>
          </a:p>
          <a:p>
            <a:r>
              <a:rPr lang="es-ES" sz="1600" dirty="0" smtClean="0">
                <a:solidFill>
                  <a:schemeClr val="accent5">
                    <a:lumMod val="75000"/>
                  </a:schemeClr>
                </a:solidFill>
              </a:rPr>
              <a:t>   a las aldeas donde no hay ninguna presencia cristiana.</a:t>
            </a:r>
            <a:endParaRPr lang="en-US" sz="1600" dirty="0">
              <a:solidFill>
                <a:schemeClr val="accent5">
                  <a:lumMod val="75000"/>
                </a:schemeClr>
              </a:solidFill>
            </a:endParaRPr>
          </a:p>
        </p:txBody>
      </p:sp>
      <p:pic>
        <p:nvPicPr>
          <p:cNvPr id="23554" name="Picture 2"/>
          <p:cNvPicPr>
            <a:picLocks noChangeAspect="1" noChangeArrowheads="1"/>
          </p:cNvPicPr>
          <p:nvPr/>
        </p:nvPicPr>
        <p:blipFill>
          <a:blip r:embed="rId3" cstate="email"/>
          <a:srcRect/>
          <a:stretch>
            <a:fillRect/>
          </a:stretch>
        </p:blipFill>
        <p:spPr bwMode="auto">
          <a:xfrm>
            <a:off x="5264617" y="1219200"/>
            <a:ext cx="3498383" cy="25146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791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baluchis</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Pakistán</a:t>
            </a:r>
            <a:endParaRPr lang="en-US" sz="3200" b="1" dirty="0">
              <a:solidFill>
                <a:schemeClr val="accent5">
                  <a:lumMod val="75000"/>
                </a:schemeClr>
              </a:solidFill>
            </a:endParaRPr>
          </a:p>
        </p:txBody>
      </p:sp>
      <p:sp>
        <p:nvSpPr>
          <p:cNvPr id="7" name="TextBox 6"/>
          <p:cNvSpPr txBox="1"/>
          <p:nvPr/>
        </p:nvSpPr>
        <p:spPr>
          <a:xfrm>
            <a:off x="381000" y="1143000"/>
            <a:ext cx="4800600" cy="3139321"/>
          </a:xfrm>
          <a:prstGeom prst="rect">
            <a:avLst/>
          </a:prstGeom>
          <a:noFill/>
        </p:spPr>
        <p:txBody>
          <a:bodyPr wrap="square" rtlCol="0">
            <a:spAutoFit/>
          </a:bodyPr>
          <a:lstStyle/>
          <a:p>
            <a:r>
              <a:rPr lang="es-ES" b="1" dirty="0" smtClean="0"/>
              <a:t>Los </a:t>
            </a:r>
            <a:r>
              <a:rPr lang="es-ES" b="1" dirty="0" err="1" smtClean="0"/>
              <a:t>baluchis</a:t>
            </a:r>
            <a:r>
              <a:rPr lang="es-ES" b="1" dirty="0" smtClean="0"/>
              <a:t> son descendientes, en parte, del imperio del rey Darío, del tiempo de Daniel. Cada año millones de </a:t>
            </a:r>
            <a:r>
              <a:rPr lang="es-ES" b="1" dirty="0" err="1" smtClean="0"/>
              <a:t>baluchis</a:t>
            </a:r>
            <a:r>
              <a:rPr lang="es-ES" b="1" dirty="0" smtClean="0"/>
              <a:t> celebran la “Fiesta del Sacrificio”. En este día las familias musulmanas matan una oveja imitando el sacrificio de Abraham cuando Dios proveyó el carnero. Muchos </a:t>
            </a:r>
            <a:r>
              <a:rPr lang="es-ES" b="1" dirty="0" err="1" smtClean="0"/>
              <a:t>baluchis</a:t>
            </a:r>
            <a:r>
              <a:rPr lang="es-ES" b="1" dirty="0" smtClean="0"/>
              <a:t> siguen esta costumbre aunque no entienden realmente las razones que hay detrás de ella. “Es tradición”, explican. Hay más de siete millones de </a:t>
            </a:r>
            <a:r>
              <a:rPr lang="es-ES" b="1" dirty="0" err="1" smtClean="0"/>
              <a:t>baluchis</a:t>
            </a:r>
            <a:r>
              <a:rPr lang="es-ES" b="1" dirty="0" smtClean="0"/>
              <a:t>. Son musulmanes suníes.</a:t>
            </a:r>
            <a:endParaRPr lang="en-US" b="1" dirty="0"/>
          </a:p>
        </p:txBody>
      </p:sp>
      <p:sp>
        <p:nvSpPr>
          <p:cNvPr id="9" name="TextBox 8"/>
          <p:cNvSpPr txBox="1"/>
          <p:nvPr/>
        </p:nvSpPr>
        <p:spPr>
          <a:xfrm>
            <a:off x="381000" y="4429542"/>
            <a:ext cx="7543800" cy="2123658"/>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revélales a los </a:t>
            </a:r>
            <a:r>
              <a:rPr lang="es-ES" sz="1600" dirty="0" err="1" smtClean="0">
                <a:solidFill>
                  <a:schemeClr val="accent5">
                    <a:lumMod val="75000"/>
                  </a:schemeClr>
                </a:solidFill>
              </a:rPr>
              <a:t>baluchis</a:t>
            </a:r>
            <a:r>
              <a:rPr lang="es-ES" sz="1600" dirty="0" smtClean="0">
                <a:solidFill>
                  <a:schemeClr val="accent5">
                    <a:lumMod val="75000"/>
                  </a:schemeClr>
                </a:solidFill>
              </a:rPr>
              <a:t> tu sacrificio, el cual terminó los sacrificios de animales.</a:t>
            </a:r>
          </a:p>
          <a:p>
            <a:r>
              <a:rPr lang="es-ES" sz="1600" dirty="0" smtClean="0">
                <a:solidFill>
                  <a:schemeClr val="accent5">
                    <a:lumMod val="75000"/>
                  </a:schemeClr>
                </a:solidFill>
              </a:rPr>
              <a:t> </a:t>
            </a:r>
          </a:p>
          <a:p>
            <a:r>
              <a:rPr lang="es-ES" sz="1600" dirty="0" smtClean="0">
                <a:solidFill>
                  <a:schemeClr val="accent5">
                    <a:lumMod val="75000"/>
                  </a:schemeClr>
                </a:solidFill>
              </a:rPr>
              <a:t>• Dios, que esta etnia se abra a los obreros extranjeros.</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usa el sentido general de insatisfacción, enojo y desesperación </a:t>
            </a:r>
          </a:p>
          <a:p>
            <a:r>
              <a:rPr lang="es-ES" sz="1600" dirty="0" smtClean="0">
                <a:solidFill>
                  <a:schemeClr val="accent5">
                    <a:lumMod val="75000"/>
                  </a:schemeClr>
                </a:solidFill>
              </a:rPr>
              <a:t>   entre este grupo pobre para manifestar tu gran poder.</a:t>
            </a:r>
            <a:endParaRPr lang="en-US" sz="1600" dirty="0">
              <a:solidFill>
                <a:schemeClr val="accent5">
                  <a:lumMod val="75000"/>
                </a:schemeClr>
              </a:solidFill>
            </a:endParaRPr>
          </a:p>
        </p:txBody>
      </p:sp>
      <p:pic>
        <p:nvPicPr>
          <p:cNvPr id="24578" name="Picture 2"/>
          <p:cNvPicPr>
            <a:picLocks noChangeAspect="1" noChangeArrowheads="1"/>
          </p:cNvPicPr>
          <p:nvPr/>
        </p:nvPicPr>
        <p:blipFill>
          <a:blip r:embed="rId3" cstate="email"/>
          <a:srcRect/>
          <a:stretch>
            <a:fillRect/>
          </a:stretch>
        </p:blipFill>
        <p:spPr bwMode="auto">
          <a:xfrm>
            <a:off x="5461352" y="1447801"/>
            <a:ext cx="3301648" cy="23622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maithili</a:t>
            </a:r>
            <a:r>
              <a:rPr lang="en-US" sz="4400" b="1" dirty="0" smtClean="0">
                <a:solidFill>
                  <a:schemeClr val="accent5">
                    <a:lumMod val="75000"/>
                  </a:schemeClr>
                </a:solidFill>
              </a:rPr>
              <a:t> </a:t>
            </a:r>
            <a:r>
              <a:rPr lang="en-US" sz="3200" b="1" dirty="0" smtClean="0">
                <a:solidFill>
                  <a:schemeClr val="accent5">
                    <a:lumMod val="75000"/>
                  </a:schemeClr>
                </a:solidFill>
              </a:rPr>
              <a:t>de India</a:t>
            </a:r>
            <a:endParaRPr lang="en-US" sz="3200" b="1" dirty="0">
              <a:solidFill>
                <a:schemeClr val="accent5">
                  <a:lumMod val="75000"/>
                </a:schemeClr>
              </a:solidFill>
            </a:endParaRPr>
          </a:p>
        </p:txBody>
      </p:sp>
      <p:sp>
        <p:nvSpPr>
          <p:cNvPr id="7" name="TextBox 6"/>
          <p:cNvSpPr txBox="1"/>
          <p:nvPr/>
        </p:nvSpPr>
        <p:spPr>
          <a:xfrm>
            <a:off x="381000" y="1219200"/>
            <a:ext cx="5638800" cy="2308324"/>
          </a:xfrm>
          <a:prstGeom prst="rect">
            <a:avLst/>
          </a:prstGeom>
          <a:noFill/>
        </p:spPr>
        <p:txBody>
          <a:bodyPr wrap="square" rtlCol="0">
            <a:spAutoFit/>
          </a:bodyPr>
          <a:lstStyle/>
          <a:p>
            <a:r>
              <a:rPr lang="es-ES" b="1" dirty="0" smtClean="0"/>
              <a:t>En los valles debajo de las montañas </a:t>
            </a:r>
            <a:r>
              <a:rPr lang="es-ES" b="1" dirty="0" err="1" smtClean="0"/>
              <a:t>Himalayas</a:t>
            </a:r>
            <a:r>
              <a:rPr lang="es-ES" b="1" dirty="0" smtClean="0"/>
              <a:t>, se encuentra la tierra ancestral de los </a:t>
            </a:r>
            <a:r>
              <a:rPr lang="es-ES" b="1" dirty="0" err="1" smtClean="0"/>
              <a:t>maithili</a:t>
            </a:r>
            <a:r>
              <a:rPr lang="es-ES" b="1" dirty="0" smtClean="0"/>
              <a:t>, con una población de 34 millones. La mayoría son hindúes ortodoxos y pertenecen a una casta muy alta. Buscan el poder a través de sus ritos religiosos. Los </a:t>
            </a:r>
            <a:r>
              <a:rPr lang="es-ES" b="1" dirty="0" err="1" smtClean="0"/>
              <a:t>maithili</a:t>
            </a:r>
            <a:r>
              <a:rPr lang="es-ES" b="1" dirty="0" smtClean="0"/>
              <a:t> son una etnia no alcanzada a pesar de los esfuerzos de muchas comunidades misioneras. No tienen interés en algo ajeno a sus prácticas religiosas. No escuchan el mensaje.</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que estás en los cielos y en todo lugar, abre los oídos de los </a:t>
            </a:r>
            <a:r>
              <a:rPr lang="es-ES" sz="1600" dirty="0" err="1" smtClean="0">
                <a:solidFill>
                  <a:schemeClr val="accent5">
                    <a:lumMod val="75000"/>
                  </a:schemeClr>
                </a:solidFill>
              </a:rPr>
              <a:t>maithili</a:t>
            </a:r>
            <a:r>
              <a:rPr lang="es-ES" sz="1600" dirty="0" smtClean="0">
                <a:solidFill>
                  <a:schemeClr val="accent5">
                    <a:lumMod val="75000"/>
                  </a:schemeClr>
                </a:solidFill>
              </a:rPr>
              <a:t> a la verdad </a:t>
            </a:r>
          </a:p>
          <a:p>
            <a:r>
              <a:rPr lang="es-ES" sz="1600" dirty="0" smtClean="0">
                <a:solidFill>
                  <a:schemeClr val="accent5">
                    <a:lumMod val="75000"/>
                  </a:schemeClr>
                </a:solidFill>
              </a:rPr>
              <a:t>   de tu Palabra. </a:t>
            </a:r>
          </a:p>
          <a:p>
            <a:endParaRPr lang="es-ES" sz="1600" dirty="0" smtClean="0">
              <a:solidFill>
                <a:schemeClr val="accent5">
                  <a:lumMod val="75000"/>
                </a:schemeClr>
              </a:solidFill>
            </a:endParaRPr>
          </a:p>
          <a:p>
            <a:r>
              <a:rPr lang="es-ES" sz="1600" dirty="0" smtClean="0">
                <a:solidFill>
                  <a:schemeClr val="accent5">
                    <a:lumMod val="75000"/>
                  </a:schemeClr>
                </a:solidFill>
              </a:rPr>
              <a:t>• Señor, manda obreros latinos que pueden contar las historias bíblicas en su </a:t>
            </a:r>
          </a:p>
          <a:p>
            <a:r>
              <a:rPr lang="es-ES" sz="1600" dirty="0" smtClean="0">
                <a:solidFill>
                  <a:schemeClr val="accent5">
                    <a:lumMod val="75000"/>
                  </a:schemeClr>
                </a:solidFill>
              </a:rPr>
              <a:t>   idioma para que tu verdad pueda tomar el lugar de sus mitos. </a:t>
            </a:r>
          </a:p>
          <a:p>
            <a:endParaRPr lang="es-ES" sz="1600" dirty="0" smtClean="0">
              <a:solidFill>
                <a:schemeClr val="accent5">
                  <a:lumMod val="75000"/>
                </a:schemeClr>
              </a:solidFill>
            </a:endParaRPr>
          </a:p>
          <a:p>
            <a:r>
              <a:rPr lang="es-ES" sz="1600" dirty="0" smtClean="0">
                <a:solidFill>
                  <a:schemeClr val="accent5">
                    <a:lumMod val="75000"/>
                  </a:schemeClr>
                </a:solidFill>
              </a:rPr>
              <a:t>• Dios omnipotente, destruye las fortalezas de orgullo y tradición que</a:t>
            </a:r>
          </a:p>
          <a:p>
            <a:r>
              <a:rPr lang="es-ES" sz="1600" dirty="0" smtClean="0">
                <a:solidFill>
                  <a:schemeClr val="accent5">
                    <a:lumMod val="75000"/>
                  </a:schemeClr>
                </a:solidFill>
              </a:rPr>
              <a:t>   que los mantienen en una ceguera espiritual.</a:t>
            </a:r>
            <a:endParaRPr lang="en-US" sz="1600" dirty="0">
              <a:solidFill>
                <a:schemeClr val="accent5">
                  <a:lumMod val="75000"/>
                </a:schemeClr>
              </a:solidFill>
            </a:endParaRPr>
          </a:p>
        </p:txBody>
      </p:sp>
      <p:pic>
        <p:nvPicPr>
          <p:cNvPr id="25602" name="Picture 2"/>
          <p:cNvPicPr>
            <a:picLocks noChangeAspect="1" noChangeArrowheads="1"/>
          </p:cNvPicPr>
          <p:nvPr/>
        </p:nvPicPr>
        <p:blipFill>
          <a:blip r:embed="rId3" cstate="email"/>
          <a:srcRect/>
          <a:stretch>
            <a:fillRect/>
          </a:stretch>
        </p:blipFill>
        <p:spPr bwMode="auto">
          <a:xfrm>
            <a:off x="6324600" y="914400"/>
            <a:ext cx="2209800" cy="3084822"/>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5626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bengalí</a:t>
            </a:r>
            <a:r>
              <a:rPr lang="en-US" sz="4400" b="1" dirty="0" smtClean="0">
                <a:solidFill>
                  <a:schemeClr val="accent5">
                    <a:lumMod val="75000"/>
                  </a:schemeClr>
                </a:solidFill>
              </a:rPr>
              <a:t> </a:t>
            </a:r>
            <a:r>
              <a:rPr lang="en-US" sz="3200" b="1" dirty="0" smtClean="0">
                <a:solidFill>
                  <a:schemeClr val="accent5">
                    <a:lumMod val="75000"/>
                  </a:schemeClr>
                </a:solidFill>
              </a:rPr>
              <a:t>de Bangladesh</a:t>
            </a:r>
            <a:endParaRPr lang="en-US" sz="3200" b="1" dirty="0">
              <a:solidFill>
                <a:schemeClr val="accent5">
                  <a:lumMod val="75000"/>
                </a:schemeClr>
              </a:solidFill>
            </a:endParaRPr>
          </a:p>
        </p:txBody>
      </p:sp>
      <p:sp>
        <p:nvSpPr>
          <p:cNvPr id="7" name="TextBox 6"/>
          <p:cNvSpPr txBox="1"/>
          <p:nvPr/>
        </p:nvSpPr>
        <p:spPr>
          <a:xfrm>
            <a:off x="381000" y="1219200"/>
            <a:ext cx="5257800" cy="2308324"/>
          </a:xfrm>
          <a:prstGeom prst="rect">
            <a:avLst/>
          </a:prstGeom>
          <a:noFill/>
        </p:spPr>
        <p:txBody>
          <a:bodyPr wrap="square" rtlCol="0">
            <a:spAutoFit/>
          </a:bodyPr>
          <a:lstStyle/>
          <a:p>
            <a:r>
              <a:rPr lang="es-ES" b="1" dirty="0" smtClean="0"/>
              <a:t>La mayoría de los 130 millones de musulmanes bengalís viven en el estado de Bengala Occidental de la India y en el país de Bangladesh, donde son la mayoría. Hay más que 700 mezquitas en la capital, Dhaka. Hay solo un obrero evangélico por cada 3 millones de bengalíes. Si una persona se convierte al cristianismo, siempre hay persecuciones severas de parte de la familia y los vecinos.</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Espíritu Santo, por favor rompe las ataduras de la religión y cultura bengalí y haz que </a:t>
            </a:r>
          </a:p>
          <a:p>
            <a:r>
              <a:rPr lang="es-ES" sz="1600" dirty="0" smtClean="0">
                <a:solidFill>
                  <a:schemeClr val="accent5">
                    <a:lumMod val="75000"/>
                  </a:schemeClr>
                </a:solidFill>
              </a:rPr>
              <a:t>   muchos más tengan interés en el evangelio.</a:t>
            </a:r>
          </a:p>
          <a:p>
            <a:endParaRPr lang="es-ES" sz="1600" dirty="0" smtClean="0">
              <a:solidFill>
                <a:schemeClr val="accent5">
                  <a:lumMod val="75000"/>
                </a:schemeClr>
              </a:solidFill>
            </a:endParaRPr>
          </a:p>
          <a:p>
            <a:r>
              <a:rPr lang="es-ES" sz="1600" dirty="0" smtClean="0">
                <a:solidFill>
                  <a:schemeClr val="accent5">
                    <a:lumMod val="75000"/>
                  </a:schemeClr>
                </a:solidFill>
              </a:rPr>
              <a:t>• Padre, bendice a los creyentes bengalíes y dales a ellos la fortaleza de no </a:t>
            </a:r>
          </a:p>
          <a:p>
            <a:r>
              <a:rPr lang="es-ES" sz="1600" dirty="0" smtClean="0">
                <a:solidFill>
                  <a:schemeClr val="accent5">
                    <a:lumMod val="75000"/>
                  </a:schemeClr>
                </a:solidFill>
              </a:rPr>
              <a:t>   regresar a la práctica del islam.</a:t>
            </a:r>
          </a:p>
          <a:p>
            <a:endParaRPr lang="es-ES" sz="1600" dirty="0" smtClean="0">
              <a:solidFill>
                <a:schemeClr val="accent5">
                  <a:lumMod val="75000"/>
                </a:schemeClr>
              </a:solidFill>
            </a:endParaRPr>
          </a:p>
          <a:p>
            <a:r>
              <a:rPr lang="es-ES" sz="1600" dirty="0" smtClean="0">
                <a:solidFill>
                  <a:schemeClr val="accent5">
                    <a:lumMod val="75000"/>
                  </a:schemeClr>
                </a:solidFill>
              </a:rPr>
              <a:t>• Señor, bendice a los evangelistas bengalíes que corren un riesgo </a:t>
            </a:r>
          </a:p>
          <a:p>
            <a:r>
              <a:rPr lang="es-ES" sz="1600" dirty="0" smtClean="0">
                <a:solidFill>
                  <a:schemeClr val="accent5">
                    <a:lumMod val="75000"/>
                  </a:schemeClr>
                </a:solidFill>
              </a:rPr>
              <a:t>   tremendo al compartir el evangelio de Cristo.</a:t>
            </a:r>
            <a:endParaRPr lang="en-US" sz="1600" dirty="0">
              <a:solidFill>
                <a:schemeClr val="accent5">
                  <a:lumMod val="75000"/>
                </a:schemeClr>
              </a:solidFill>
            </a:endParaRPr>
          </a:p>
        </p:txBody>
      </p:sp>
      <p:pic>
        <p:nvPicPr>
          <p:cNvPr id="26626" name="Picture 2"/>
          <p:cNvPicPr>
            <a:picLocks noChangeAspect="1" noChangeArrowheads="1"/>
          </p:cNvPicPr>
          <p:nvPr/>
        </p:nvPicPr>
        <p:blipFill>
          <a:blip r:embed="rId3" cstate="email"/>
          <a:srcRect/>
          <a:stretch>
            <a:fillRect/>
          </a:stretch>
        </p:blipFill>
        <p:spPr bwMode="auto">
          <a:xfrm>
            <a:off x="6172200" y="838200"/>
            <a:ext cx="2286000" cy="3183644"/>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a:solidFill>
                  <a:schemeClr val="accent5">
                    <a:lumMod val="75000"/>
                  </a:schemeClr>
                </a:solidFill>
              </a:rPr>
              <a:t>El </a:t>
            </a:r>
            <a:r>
              <a:rPr lang="en-US" sz="4400" b="1" dirty="0" err="1">
                <a:solidFill>
                  <a:schemeClr val="accent5">
                    <a:lumMod val="75000"/>
                  </a:schemeClr>
                </a:solidFill>
              </a:rPr>
              <a:t>mundo</a:t>
            </a:r>
            <a:r>
              <a:rPr lang="en-US" sz="4400" b="1" dirty="0">
                <a:solidFill>
                  <a:schemeClr val="accent5">
                    <a:lumMod val="75000"/>
                  </a:schemeClr>
                </a:solidFill>
              </a:rPr>
              <a:t> </a:t>
            </a:r>
            <a:r>
              <a:rPr lang="en-US" sz="4400" b="1" dirty="0" err="1" smtClean="0">
                <a:solidFill>
                  <a:schemeClr val="accent5">
                    <a:lumMod val="75000"/>
                  </a:schemeClr>
                </a:solidFill>
              </a:rPr>
              <a:t>hindú</a:t>
            </a:r>
            <a:r>
              <a:rPr lang="en-US" sz="4400" b="1" dirty="0" smtClean="0"/>
              <a:t> </a:t>
            </a:r>
            <a:endParaRPr lang="en-US" sz="4400" b="1" dirty="0">
              <a:solidFill>
                <a:schemeClr val="accent5">
                  <a:lumMod val="75000"/>
                </a:schemeClr>
              </a:solidFill>
            </a:endParaRPr>
          </a:p>
        </p:txBody>
      </p:sp>
      <p:sp>
        <p:nvSpPr>
          <p:cNvPr id="7" name="TextBox 6"/>
          <p:cNvSpPr txBox="1"/>
          <p:nvPr/>
        </p:nvSpPr>
        <p:spPr>
          <a:xfrm>
            <a:off x="381000" y="1143000"/>
            <a:ext cx="4419600" cy="2585323"/>
          </a:xfrm>
          <a:prstGeom prst="rect">
            <a:avLst/>
          </a:prstGeom>
          <a:noFill/>
        </p:spPr>
        <p:txBody>
          <a:bodyPr wrap="square" rtlCol="0">
            <a:spAutoFit/>
          </a:bodyPr>
          <a:lstStyle/>
          <a:p>
            <a:r>
              <a:rPr lang="es-ES" b="1" dirty="0" smtClean="0"/>
              <a:t>El hinduismo no es una sola religión, más bien, es una familia de religiones. Los hindúes creen que existe un dios supremo y todos somos parte de él. La realidad es que ellos les rinden adoración a unos 330 millones de dioses diferentes.</a:t>
            </a:r>
            <a:r>
              <a:rPr lang="es-ES" dirty="0" smtClean="0"/>
              <a:t> </a:t>
            </a:r>
            <a:r>
              <a:rPr lang="es-ES" b="1" dirty="0" smtClean="0"/>
              <a:t>En la India el 80% de la población es hindú. Casi 800 millones de personas practican el hinduismo.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Celestial, aunque los hindúes pueden escoger entre miles de dioses para adorar,    </a:t>
            </a:r>
          </a:p>
          <a:p>
            <a:r>
              <a:rPr lang="es-ES" sz="1600" dirty="0" smtClean="0">
                <a:solidFill>
                  <a:schemeClr val="accent5">
                    <a:lumMod val="75000"/>
                  </a:schemeClr>
                </a:solidFill>
              </a:rPr>
              <a:t>   ayúdalos a entender que hay sólo un Dios verdadero que merece toda la adoración. </a:t>
            </a:r>
            <a:endParaRPr lang="it-IT" sz="1600" dirty="0" smtClean="0">
              <a:solidFill>
                <a:schemeClr val="accent5">
                  <a:lumMod val="75000"/>
                </a:schemeClr>
              </a:solidFill>
            </a:endParaRPr>
          </a:p>
          <a:p>
            <a:endParaRPr lang="it-IT" sz="1600" dirty="0" smtClean="0">
              <a:solidFill>
                <a:schemeClr val="accent5">
                  <a:lumMod val="75000"/>
                </a:schemeClr>
              </a:solidFill>
            </a:endParaRPr>
          </a:p>
          <a:p>
            <a:r>
              <a:rPr lang="es-ES" sz="1600" dirty="0" smtClean="0">
                <a:solidFill>
                  <a:schemeClr val="accent5">
                    <a:lumMod val="75000"/>
                  </a:schemeClr>
                </a:solidFill>
              </a:rPr>
              <a:t>• Señor, ayúdales a entender que el agua del río Ganges no es sagrada y no puede </a:t>
            </a:r>
          </a:p>
          <a:p>
            <a:r>
              <a:rPr lang="es-ES" sz="1600" dirty="0" smtClean="0">
                <a:solidFill>
                  <a:schemeClr val="accent5">
                    <a:lumMod val="75000"/>
                  </a:schemeClr>
                </a:solidFill>
              </a:rPr>
              <a:t>   limpiar sus almas y sólo la sangre de Jesucristo nos limpia de toda maldad.</a:t>
            </a:r>
          </a:p>
          <a:p>
            <a:r>
              <a:rPr lang="es-ES" sz="1600" dirty="0" smtClean="0">
                <a:solidFill>
                  <a:schemeClr val="accent5">
                    <a:lumMod val="75000"/>
                  </a:schemeClr>
                </a:solidFill>
              </a:rPr>
              <a:t> </a:t>
            </a:r>
          </a:p>
          <a:p>
            <a:r>
              <a:rPr lang="es-ES" sz="1600" dirty="0" smtClean="0">
                <a:solidFill>
                  <a:schemeClr val="accent5">
                    <a:lumMod val="75000"/>
                  </a:schemeClr>
                </a:solidFill>
              </a:rPr>
              <a:t>• Libéralos del engaño de la reencarnación y en cambio, enséñales a poner su fe </a:t>
            </a:r>
          </a:p>
          <a:p>
            <a:r>
              <a:rPr lang="es-ES" sz="1600" dirty="0" smtClean="0">
                <a:solidFill>
                  <a:schemeClr val="accent5">
                    <a:lumMod val="75000"/>
                  </a:schemeClr>
                </a:solidFill>
              </a:rPr>
              <a:t>   en un Salvador que los lleve de la muerte a la vida eterna. </a:t>
            </a:r>
            <a:endParaRPr lang="en-US" sz="1600" dirty="0">
              <a:solidFill>
                <a:schemeClr val="accent5">
                  <a:lumMod val="75000"/>
                </a:schemeClr>
              </a:solidFill>
            </a:endParaRPr>
          </a:p>
        </p:txBody>
      </p:sp>
      <p:pic>
        <p:nvPicPr>
          <p:cNvPr id="1026" name="Picture 2"/>
          <p:cNvPicPr>
            <a:picLocks noChangeAspect="1" noChangeArrowheads="1"/>
          </p:cNvPicPr>
          <p:nvPr/>
        </p:nvPicPr>
        <p:blipFill>
          <a:blip r:embed="rId3" cstate="email"/>
          <a:srcRect/>
          <a:stretch>
            <a:fillRect/>
          </a:stretch>
        </p:blipFill>
        <p:spPr bwMode="auto">
          <a:xfrm>
            <a:off x="5255009" y="1143001"/>
            <a:ext cx="3431791" cy="2590799"/>
          </a:xfrm>
          <a:prstGeom prst="roundRect">
            <a:avLst>
              <a:gd name="adj" fmla="val 8594"/>
            </a:avLst>
          </a:prstGeom>
          <a:solidFill>
            <a:srgbClr val="FFFFFF">
              <a:shade val="85000"/>
            </a:srgbClr>
          </a:solidFill>
          <a:ln w="76200">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638800" cy="769441"/>
          </a:xfrm>
          <a:prstGeom prst="rect">
            <a:avLst/>
          </a:prstGeom>
          <a:noFill/>
          <a:effectLst/>
        </p:spPr>
        <p:txBody>
          <a:bodyPr wrap="square" rtlCol="0">
            <a:spAutoFit/>
          </a:bodyPr>
          <a:lstStyle/>
          <a:p>
            <a:r>
              <a:rPr lang="es-ES" sz="4400" b="1" dirty="0" smtClean="0">
                <a:solidFill>
                  <a:schemeClr val="accent5">
                    <a:lumMod val="75000"/>
                  </a:schemeClr>
                </a:solidFill>
              </a:rPr>
              <a:t>Los </a:t>
            </a:r>
            <a:r>
              <a:rPr lang="es-ES" sz="4400" b="1" dirty="0" err="1" smtClean="0">
                <a:solidFill>
                  <a:schemeClr val="accent5">
                    <a:lumMod val="75000"/>
                  </a:schemeClr>
                </a:solidFill>
              </a:rPr>
              <a:t>kaikolar</a:t>
            </a:r>
            <a:r>
              <a:rPr lang="es-ES" sz="4400" b="1" dirty="0" smtClean="0">
                <a:solidFill>
                  <a:schemeClr val="accent5">
                    <a:lumMod val="75000"/>
                  </a:schemeClr>
                </a:solidFill>
              </a:rPr>
              <a:t> </a:t>
            </a:r>
            <a:r>
              <a:rPr lang="es-ES" sz="3200" b="1" dirty="0" smtClean="0">
                <a:solidFill>
                  <a:schemeClr val="accent5">
                    <a:lumMod val="75000"/>
                  </a:schemeClr>
                </a:solidFill>
              </a:rPr>
              <a:t>de la India</a:t>
            </a:r>
            <a:endParaRPr lang="en-US" sz="3200" b="1" dirty="0">
              <a:solidFill>
                <a:schemeClr val="accent5">
                  <a:lumMod val="75000"/>
                </a:schemeClr>
              </a:solidFill>
            </a:endParaRPr>
          </a:p>
        </p:txBody>
      </p:sp>
      <p:sp>
        <p:nvSpPr>
          <p:cNvPr id="7" name="TextBox 6"/>
          <p:cNvSpPr txBox="1"/>
          <p:nvPr/>
        </p:nvSpPr>
        <p:spPr>
          <a:xfrm>
            <a:off x="381000" y="1219200"/>
            <a:ext cx="4419600" cy="2862322"/>
          </a:xfrm>
          <a:prstGeom prst="rect">
            <a:avLst/>
          </a:prstGeom>
          <a:noFill/>
        </p:spPr>
        <p:txBody>
          <a:bodyPr wrap="square" rtlCol="0">
            <a:spAutoFit/>
          </a:bodyPr>
          <a:lstStyle/>
          <a:p>
            <a:r>
              <a:rPr lang="es-ES" b="1" dirty="0" smtClean="0"/>
              <a:t>Los </a:t>
            </a:r>
            <a:r>
              <a:rPr lang="es-ES" b="1" dirty="0" err="1" smtClean="0"/>
              <a:t>kaikolar</a:t>
            </a:r>
            <a:r>
              <a:rPr lang="es-ES" b="1" dirty="0" smtClean="0"/>
              <a:t> viven principalmente en el sur de la India en el estado Tamil y hablan el idioma tamil. Hay por lo menos dos características singulares de los </a:t>
            </a:r>
            <a:r>
              <a:rPr lang="es-ES" b="1" dirty="0" err="1" smtClean="0"/>
              <a:t>kaikolar</a:t>
            </a:r>
            <a:r>
              <a:rPr lang="es-ES" b="1" dirty="0" smtClean="0"/>
              <a:t>. Primero, las familias nucleares son la norma. Segundo, son conocidos como constructores de templos con una ferviente devoción al dios hindú </a:t>
            </a:r>
            <a:r>
              <a:rPr lang="es-ES" b="1" dirty="0" err="1" smtClean="0"/>
              <a:t>Murugan</a:t>
            </a:r>
            <a:r>
              <a:rPr lang="es-ES" b="1" dirty="0" smtClean="0"/>
              <a:t>, el dios de la guerra. Muchos, inclusive, ofician como sacerdotes en esos templos.</a:t>
            </a:r>
            <a:endParaRPr lang="en-US" b="1" dirty="0"/>
          </a:p>
        </p:txBody>
      </p:sp>
      <p:sp>
        <p:nvSpPr>
          <p:cNvPr id="9" name="TextBox 8"/>
          <p:cNvSpPr txBox="1"/>
          <p:nvPr/>
        </p:nvSpPr>
        <p:spPr>
          <a:xfrm>
            <a:off x="381000" y="411480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que los 2,7 millones de </a:t>
            </a:r>
            <a:r>
              <a:rPr lang="es-ES" sz="1600" dirty="0" err="1" smtClean="0">
                <a:solidFill>
                  <a:schemeClr val="accent5">
                    <a:lumMod val="75000"/>
                  </a:schemeClr>
                </a:solidFill>
              </a:rPr>
              <a:t>kaikolar</a:t>
            </a:r>
            <a:r>
              <a:rPr lang="es-ES" sz="1600" dirty="0" smtClean="0">
                <a:solidFill>
                  <a:schemeClr val="accent5">
                    <a:lumMod val="75000"/>
                  </a:schemeClr>
                </a:solidFill>
              </a:rPr>
              <a:t> que adoran al dios de guerra, lleguen a conocer </a:t>
            </a:r>
          </a:p>
          <a:p>
            <a:r>
              <a:rPr lang="es-ES" sz="1600" dirty="0" smtClean="0">
                <a:solidFill>
                  <a:schemeClr val="accent5">
                    <a:lumMod val="75000"/>
                  </a:schemeClr>
                </a:solidFill>
              </a:rPr>
              <a:t>   al Príncipe de paz.</a:t>
            </a:r>
          </a:p>
          <a:p>
            <a:endParaRPr lang="es-ES" sz="1600" dirty="0" smtClean="0">
              <a:solidFill>
                <a:schemeClr val="accent5">
                  <a:lumMod val="75000"/>
                </a:schemeClr>
              </a:solidFill>
            </a:endParaRPr>
          </a:p>
          <a:p>
            <a:r>
              <a:rPr lang="es-ES" sz="1600" dirty="0" smtClean="0">
                <a:solidFill>
                  <a:schemeClr val="accent5">
                    <a:lumMod val="75000"/>
                  </a:schemeClr>
                </a:solidFill>
              </a:rPr>
              <a:t>• Oh, Dios, por favor levanta creyentes locales para anunciar las buenas nuevas </a:t>
            </a:r>
          </a:p>
          <a:p>
            <a:r>
              <a:rPr lang="es-ES" sz="1600" dirty="0" smtClean="0">
                <a:solidFill>
                  <a:schemeClr val="accent5">
                    <a:lumMod val="75000"/>
                  </a:schemeClr>
                </a:solidFill>
              </a:rPr>
              <a:t>   a esta etnia no alcanzada y sin presencia misionera.</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abre los ojos espirituales de la etnia </a:t>
            </a:r>
            <a:r>
              <a:rPr lang="es-ES" sz="1600" dirty="0" err="1" smtClean="0">
                <a:solidFill>
                  <a:schemeClr val="accent5">
                    <a:lumMod val="75000"/>
                  </a:schemeClr>
                </a:solidFill>
              </a:rPr>
              <a:t>kaikolar</a:t>
            </a:r>
            <a:r>
              <a:rPr lang="es-ES" sz="1600" dirty="0" smtClean="0">
                <a:solidFill>
                  <a:schemeClr val="accent5">
                    <a:lumMod val="75000"/>
                  </a:schemeClr>
                </a:solidFill>
              </a:rPr>
              <a:t>.</a:t>
            </a:r>
            <a:endParaRPr lang="en-US" sz="1600" dirty="0">
              <a:solidFill>
                <a:schemeClr val="accent5">
                  <a:lumMod val="75000"/>
                </a:schemeClr>
              </a:solidFill>
            </a:endParaRPr>
          </a:p>
        </p:txBody>
      </p:sp>
      <p:pic>
        <p:nvPicPr>
          <p:cNvPr id="27650" name="Picture 2"/>
          <p:cNvPicPr>
            <a:picLocks noChangeAspect="1" noChangeArrowheads="1"/>
          </p:cNvPicPr>
          <p:nvPr/>
        </p:nvPicPr>
        <p:blipFill>
          <a:blip r:embed="rId3" cstate="email"/>
          <a:srcRect/>
          <a:stretch>
            <a:fillRect/>
          </a:stretch>
        </p:blipFill>
        <p:spPr bwMode="auto">
          <a:xfrm>
            <a:off x="5257800" y="1295400"/>
            <a:ext cx="3505200" cy="2580397"/>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El Sur </a:t>
            </a:r>
            <a:r>
              <a:rPr lang="en-US" sz="3200" b="1" dirty="0" smtClean="0">
                <a:solidFill>
                  <a:schemeClr val="accent5">
                    <a:lumMod val="75000"/>
                  </a:schemeClr>
                </a:solidFill>
              </a:rPr>
              <a:t>de Asia</a:t>
            </a:r>
            <a:endParaRPr lang="en-US" sz="3200" b="1" dirty="0">
              <a:solidFill>
                <a:schemeClr val="accent5">
                  <a:lumMod val="75000"/>
                </a:schemeClr>
              </a:solidFill>
            </a:endParaRPr>
          </a:p>
        </p:txBody>
      </p:sp>
      <p:sp>
        <p:nvSpPr>
          <p:cNvPr id="7" name="TextBox 6"/>
          <p:cNvSpPr txBox="1"/>
          <p:nvPr/>
        </p:nvSpPr>
        <p:spPr>
          <a:xfrm>
            <a:off x="381000" y="1066800"/>
            <a:ext cx="4648200" cy="2585323"/>
          </a:xfrm>
          <a:prstGeom prst="rect">
            <a:avLst/>
          </a:prstGeom>
          <a:noFill/>
        </p:spPr>
        <p:txBody>
          <a:bodyPr wrap="square" rtlCol="0">
            <a:spAutoFit/>
          </a:bodyPr>
          <a:lstStyle/>
          <a:p>
            <a:r>
              <a:rPr lang="es-ES" b="1" dirty="0" smtClean="0"/>
              <a:t>Los países del Sur de Asia incluyen: Pakistán, India, Sri Lanka, Nepal, Bután, las Maldivas y Bangladesh. Existen más etnias no alcanzadas en el Sur de Asia que en cualquier otra región del mundo. La mayoría de los 1,4 mil millones de habitantes de la región viven bajo las fuerzas de la oscuridad de las religiones falsas. Solo hay una familia misionera por cada 7,5 millones de personas sin Cristo.</a:t>
            </a:r>
            <a:endParaRPr lang="en-US" b="1" dirty="0"/>
          </a:p>
        </p:txBody>
      </p:sp>
      <p:sp>
        <p:nvSpPr>
          <p:cNvPr id="9" name="TextBox 8"/>
          <p:cNvSpPr txBox="1"/>
          <p:nvPr/>
        </p:nvSpPr>
        <p:spPr>
          <a:xfrm>
            <a:off x="381000" y="3812500"/>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omnipotente, extiende tu mano de poder sobre los musulmanes, los hindúes, </a:t>
            </a:r>
          </a:p>
          <a:p>
            <a:r>
              <a:rPr lang="es-ES" sz="1600" dirty="0" smtClean="0">
                <a:solidFill>
                  <a:schemeClr val="accent5">
                    <a:lumMod val="75000"/>
                  </a:schemeClr>
                </a:solidFill>
              </a:rPr>
              <a:t>   los budistas y los animistas del Sur de Asia para que sepan que tú eres el Dios sobre </a:t>
            </a:r>
          </a:p>
          <a:p>
            <a:r>
              <a:rPr lang="es-ES" sz="1600" dirty="0" smtClean="0">
                <a:solidFill>
                  <a:schemeClr val="accent5">
                    <a:lumMod val="75000"/>
                  </a:schemeClr>
                </a:solidFill>
              </a:rPr>
              <a:t>   todos los dioses.</a:t>
            </a:r>
          </a:p>
          <a:p>
            <a:endParaRPr lang="es-ES" sz="1600" dirty="0" smtClean="0">
              <a:solidFill>
                <a:schemeClr val="accent5">
                  <a:lumMod val="75000"/>
                </a:schemeClr>
              </a:solidFill>
            </a:endParaRPr>
          </a:p>
          <a:p>
            <a:r>
              <a:rPr lang="es-ES" sz="1600" dirty="0" smtClean="0">
                <a:solidFill>
                  <a:schemeClr val="accent5">
                    <a:lumMod val="75000"/>
                  </a:schemeClr>
                </a:solidFill>
              </a:rPr>
              <a:t>• Señor, levanta las nubes de oscuridad sobre cada etnia y mándales la luz </a:t>
            </a:r>
          </a:p>
          <a:p>
            <a:r>
              <a:rPr lang="es-ES" sz="1600" dirty="0" smtClean="0">
                <a:solidFill>
                  <a:schemeClr val="accent5">
                    <a:lumMod val="75000"/>
                  </a:schemeClr>
                </a:solidFill>
              </a:rPr>
              <a:t>    del evangelio. </a:t>
            </a:r>
          </a:p>
          <a:p>
            <a:endParaRPr lang="es-ES" sz="1600" dirty="0" smtClean="0">
              <a:solidFill>
                <a:schemeClr val="accent5">
                  <a:lumMod val="75000"/>
                </a:schemeClr>
              </a:solidFill>
            </a:endParaRPr>
          </a:p>
          <a:p>
            <a:r>
              <a:rPr lang="es-ES" sz="1600" dirty="0" smtClean="0">
                <a:solidFill>
                  <a:schemeClr val="accent5">
                    <a:lumMod val="75000"/>
                  </a:schemeClr>
                </a:solidFill>
              </a:rPr>
              <a:t>• Dios, quita la venda de tradición y dales esperanza a los que están </a:t>
            </a:r>
          </a:p>
          <a:p>
            <a:r>
              <a:rPr lang="es-ES" sz="1600" dirty="0" smtClean="0">
                <a:solidFill>
                  <a:schemeClr val="accent5">
                    <a:lumMod val="75000"/>
                  </a:schemeClr>
                </a:solidFill>
              </a:rPr>
              <a:t>   destinados a una eternidad sin ti.</a:t>
            </a:r>
            <a:endParaRPr lang="en-US" sz="1600" dirty="0">
              <a:solidFill>
                <a:schemeClr val="accent5">
                  <a:lumMod val="75000"/>
                </a:schemeClr>
              </a:solidFill>
            </a:endParaRPr>
          </a:p>
        </p:txBody>
      </p:sp>
      <p:pic>
        <p:nvPicPr>
          <p:cNvPr id="28674" name="Picture 2"/>
          <p:cNvPicPr>
            <a:picLocks noChangeAspect="1" noChangeArrowheads="1"/>
          </p:cNvPicPr>
          <p:nvPr/>
        </p:nvPicPr>
        <p:blipFill>
          <a:blip r:embed="rId3" cstate="print"/>
          <a:srcRect/>
          <a:stretch>
            <a:fillRect/>
          </a:stretch>
        </p:blipFill>
        <p:spPr bwMode="auto">
          <a:xfrm>
            <a:off x="5334000" y="1143000"/>
            <a:ext cx="3344775" cy="2467902"/>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chamar</a:t>
            </a:r>
            <a:r>
              <a:rPr lang="en-US" sz="4400" b="1" dirty="0" smtClean="0">
                <a:solidFill>
                  <a:schemeClr val="accent5">
                    <a:lumMod val="75000"/>
                  </a:schemeClr>
                </a:solidFill>
              </a:rPr>
              <a:t> </a:t>
            </a:r>
            <a:r>
              <a:rPr lang="en-US" sz="3200" b="1" dirty="0" smtClean="0">
                <a:solidFill>
                  <a:schemeClr val="accent5">
                    <a:lumMod val="75000"/>
                  </a:schemeClr>
                </a:solidFill>
              </a:rPr>
              <a:t>de India</a:t>
            </a:r>
            <a:endParaRPr lang="en-US" sz="3200" b="1" dirty="0">
              <a:solidFill>
                <a:schemeClr val="accent5">
                  <a:lumMod val="75000"/>
                </a:schemeClr>
              </a:solidFill>
            </a:endParaRPr>
          </a:p>
        </p:txBody>
      </p:sp>
      <p:sp>
        <p:nvSpPr>
          <p:cNvPr id="7" name="TextBox 6"/>
          <p:cNvSpPr txBox="1"/>
          <p:nvPr/>
        </p:nvSpPr>
        <p:spPr>
          <a:xfrm>
            <a:off x="381000" y="1224677"/>
            <a:ext cx="4419600" cy="2585323"/>
          </a:xfrm>
          <a:prstGeom prst="rect">
            <a:avLst/>
          </a:prstGeom>
          <a:noFill/>
        </p:spPr>
        <p:txBody>
          <a:bodyPr wrap="square" rtlCol="0">
            <a:spAutoFit/>
          </a:bodyPr>
          <a:lstStyle/>
          <a:p>
            <a:r>
              <a:rPr lang="es-ES" b="1" dirty="0" smtClean="0"/>
              <a:t>Los chamar viven en el occidente de la India. Son parte de la casta de los intocables (los </a:t>
            </a:r>
            <a:r>
              <a:rPr lang="es-ES" b="1" dirty="0" err="1" smtClean="0"/>
              <a:t>dalit</a:t>
            </a:r>
            <a:r>
              <a:rPr lang="es-ES" b="1" dirty="0" smtClean="0"/>
              <a:t>) con una población de 50 millones. Ser “intocable” en el sistema hindú quiere decir: “no deseado, que no merece la provisión de la sociedad”. Eso implica la falta de trabajo y educación, y una vida de pobreza. Adoran los dioses </a:t>
            </a:r>
            <a:r>
              <a:rPr lang="es-ES" b="1" dirty="0" err="1" smtClean="0"/>
              <a:t>Shiva</a:t>
            </a:r>
            <a:r>
              <a:rPr lang="es-ES" b="1" dirty="0" smtClean="0"/>
              <a:t> y </a:t>
            </a:r>
            <a:r>
              <a:rPr lang="es-ES" b="1" dirty="0" err="1" smtClean="0"/>
              <a:t>Bhagvat</a:t>
            </a:r>
            <a:r>
              <a:rPr lang="es-ES" b="1" dirty="0" smtClean="0"/>
              <a:t> y cantan sus cuentos mitológicos en sus templos. </a:t>
            </a:r>
            <a:endParaRPr lang="en-US" b="1" dirty="0"/>
          </a:p>
        </p:txBody>
      </p:sp>
      <p:sp>
        <p:nvSpPr>
          <p:cNvPr id="9" name="TextBox 8"/>
          <p:cNvSpPr txBox="1"/>
          <p:nvPr/>
        </p:nvSpPr>
        <p:spPr>
          <a:xfrm>
            <a:off x="381000" y="39624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Por favor, Padre, manda más obreros latinos a los chamar para que escuchen las </a:t>
            </a:r>
          </a:p>
          <a:p>
            <a:r>
              <a:rPr lang="es-ES" sz="1600" dirty="0" smtClean="0">
                <a:solidFill>
                  <a:schemeClr val="accent5">
                    <a:lumMod val="75000"/>
                  </a:schemeClr>
                </a:solidFill>
              </a:rPr>
              <a:t>   buenas nuevas de la salvación.</a:t>
            </a:r>
          </a:p>
          <a:p>
            <a:endParaRPr lang="es-ES" sz="1600" dirty="0" smtClean="0">
              <a:solidFill>
                <a:schemeClr val="accent5">
                  <a:lumMod val="75000"/>
                </a:schemeClr>
              </a:solidFill>
            </a:endParaRPr>
          </a:p>
          <a:p>
            <a:r>
              <a:rPr lang="es-ES" sz="1600" dirty="0" smtClean="0">
                <a:solidFill>
                  <a:schemeClr val="accent5">
                    <a:lumMod val="75000"/>
                  </a:schemeClr>
                </a:solidFill>
              </a:rPr>
              <a:t>• Oh, Padre, haz que los chamar entiendan que contigo no hay excepción </a:t>
            </a:r>
          </a:p>
          <a:p>
            <a:r>
              <a:rPr lang="es-ES" sz="1600" dirty="0" smtClean="0">
                <a:solidFill>
                  <a:schemeClr val="accent5">
                    <a:lumMod val="75000"/>
                  </a:schemeClr>
                </a:solidFill>
              </a:rPr>
              <a:t>   de personas.</a:t>
            </a:r>
          </a:p>
          <a:p>
            <a:endParaRPr lang="es-ES" sz="1600" dirty="0" smtClean="0">
              <a:solidFill>
                <a:schemeClr val="accent5">
                  <a:lumMod val="75000"/>
                </a:schemeClr>
              </a:solidFill>
            </a:endParaRPr>
          </a:p>
          <a:p>
            <a:r>
              <a:rPr lang="es-ES" sz="1600" dirty="0" smtClean="0">
                <a:solidFill>
                  <a:schemeClr val="accent5">
                    <a:lumMod val="75000"/>
                  </a:schemeClr>
                </a:solidFill>
              </a:rPr>
              <a:t>• Señor, rompe la barrera de las castas para que los chamar sean aceptados </a:t>
            </a:r>
          </a:p>
          <a:p>
            <a:r>
              <a:rPr lang="es-ES" sz="1600" dirty="0" smtClean="0">
                <a:solidFill>
                  <a:schemeClr val="accent5">
                    <a:lumMod val="75000"/>
                  </a:schemeClr>
                </a:solidFill>
              </a:rPr>
              <a:t>   y que ellos acepten a los demás.</a:t>
            </a:r>
            <a:endParaRPr lang="en-US" sz="1600" dirty="0">
              <a:solidFill>
                <a:schemeClr val="accent5">
                  <a:lumMod val="75000"/>
                </a:schemeClr>
              </a:solidFill>
            </a:endParaRPr>
          </a:p>
        </p:txBody>
      </p:sp>
      <p:grpSp>
        <p:nvGrpSpPr>
          <p:cNvPr id="10" name="Group 9"/>
          <p:cNvGrpSpPr/>
          <p:nvPr/>
        </p:nvGrpSpPr>
        <p:grpSpPr>
          <a:xfrm>
            <a:off x="5105400" y="1143000"/>
            <a:ext cx="3886199" cy="2630184"/>
            <a:chOff x="5105400" y="1143000"/>
            <a:chExt cx="3886199" cy="2630184"/>
          </a:xfrm>
        </p:grpSpPr>
        <p:pic>
          <p:nvPicPr>
            <p:cNvPr id="29698" name="Picture 2"/>
            <p:cNvPicPr>
              <a:picLocks noChangeAspect="1" noChangeArrowheads="1"/>
            </p:cNvPicPr>
            <p:nvPr/>
          </p:nvPicPr>
          <p:blipFill>
            <a:blip r:embed="rId3" cstate="email"/>
            <a:srcRect/>
            <a:stretch>
              <a:fillRect/>
            </a:stretch>
          </p:blipFill>
          <p:spPr bwMode="auto">
            <a:xfrm>
              <a:off x="5105400" y="1143000"/>
              <a:ext cx="3657600" cy="2630184"/>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672000" y="2338000"/>
              <a:ext cx="2362200" cy="276999"/>
            </a:xfrm>
            <a:prstGeom prst="rect">
              <a:avLst/>
            </a:prstGeom>
            <a:noFill/>
          </p:spPr>
          <p:txBody>
            <a:bodyPr wrap="square" rtlCol="0">
              <a:spAutoFit/>
            </a:bodyPr>
            <a:lstStyle/>
            <a:p>
              <a:r>
                <a:rPr lang="en-US" sz="1200" dirty="0" smtClean="0"/>
                <a:t>© Create International</a:t>
              </a:r>
              <a:endParaRPr lang="en-US" sz="1200" dirty="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096000" cy="769441"/>
          </a:xfrm>
          <a:prstGeom prst="rect">
            <a:avLst/>
          </a:prstGeom>
          <a:noFill/>
          <a:effectLst/>
        </p:spPr>
        <p:txBody>
          <a:bodyPr wrap="square" rtlCol="0">
            <a:spAutoFit/>
          </a:bodyPr>
          <a:lstStyle/>
          <a:p>
            <a:r>
              <a:rPr lang="es-ES" sz="4400" b="1" dirty="0" smtClean="0">
                <a:solidFill>
                  <a:schemeClr val="accent5">
                    <a:lumMod val="75000"/>
                  </a:schemeClr>
                </a:solidFill>
              </a:rPr>
              <a:t>Los </a:t>
            </a:r>
            <a:r>
              <a:rPr lang="es-ES" sz="4400" b="1" dirty="0" err="1" smtClean="0">
                <a:solidFill>
                  <a:schemeClr val="accent5">
                    <a:lumMod val="75000"/>
                  </a:schemeClr>
                </a:solidFill>
              </a:rPr>
              <a:t>jat</a:t>
            </a:r>
            <a:r>
              <a:rPr lang="es-ES" sz="4400" b="1" dirty="0" smtClean="0">
                <a:solidFill>
                  <a:schemeClr val="accent5">
                    <a:lumMod val="75000"/>
                  </a:schemeClr>
                </a:solidFill>
              </a:rPr>
              <a:t> </a:t>
            </a:r>
            <a:r>
              <a:rPr lang="es-ES" sz="3200" b="1" dirty="0" smtClean="0">
                <a:solidFill>
                  <a:schemeClr val="accent5">
                    <a:lumMod val="75000"/>
                  </a:schemeClr>
                </a:solidFill>
              </a:rPr>
              <a:t>de India y Pakistán</a:t>
            </a:r>
            <a:endParaRPr lang="en-US" sz="3200" b="1" dirty="0">
              <a:solidFill>
                <a:schemeClr val="accent5">
                  <a:lumMod val="75000"/>
                </a:schemeClr>
              </a:solidFill>
            </a:endParaRPr>
          </a:p>
        </p:txBody>
      </p:sp>
      <p:sp>
        <p:nvSpPr>
          <p:cNvPr id="7" name="TextBox 6"/>
          <p:cNvSpPr txBox="1"/>
          <p:nvPr/>
        </p:nvSpPr>
        <p:spPr>
          <a:xfrm>
            <a:off x="381000" y="1245275"/>
            <a:ext cx="5029200" cy="2031325"/>
          </a:xfrm>
          <a:prstGeom prst="rect">
            <a:avLst/>
          </a:prstGeom>
          <a:noFill/>
        </p:spPr>
        <p:txBody>
          <a:bodyPr wrap="square" rtlCol="0">
            <a:spAutoFit/>
          </a:bodyPr>
          <a:lstStyle/>
          <a:p>
            <a:r>
              <a:rPr lang="es-ES" b="1" dirty="0" smtClean="0"/>
              <a:t>Tradicionalmente, los </a:t>
            </a:r>
            <a:r>
              <a:rPr lang="es-ES" b="1" dirty="0" err="1" smtClean="0"/>
              <a:t>jat</a:t>
            </a:r>
            <a:r>
              <a:rPr lang="es-ES" b="1" dirty="0" smtClean="0"/>
              <a:t> han sido una comunidad militar clave en la India. Ellos son uno de los tres principales grupos militares del Sur de Asia. Los 30 millones de </a:t>
            </a:r>
            <a:r>
              <a:rPr lang="es-ES" b="1" dirty="0" err="1" smtClean="0"/>
              <a:t>jat</a:t>
            </a:r>
            <a:r>
              <a:rPr lang="es-ES" b="1" dirty="0" smtClean="0"/>
              <a:t> están divididos en tres religiones: los que viven en Pakistán son musulmanes, los que viven en la India son hindúes o sij. Muy pocos han escuchado el evangelio.</a:t>
            </a:r>
            <a:endParaRPr lang="en-US" b="1" dirty="0"/>
          </a:p>
        </p:txBody>
      </p:sp>
      <p:sp>
        <p:nvSpPr>
          <p:cNvPr id="9" name="TextBox 8"/>
          <p:cNvSpPr txBox="1"/>
          <p:nvPr/>
        </p:nvSpPr>
        <p:spPr>
          <a:xfrm>
            <a:off x="381000" y="36576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Soberano Dios, habla directamente a los líderes </a:t>
            </a:r>
            <a:r>
              <a:rPr lang="es-ES" sz="1600" dirty="0" err="1" smtClean="0">
                <a:solidFill>
                  <a:schemeClr val="accent5">
                    <a:lumMod val="75000"/>
                  </a:schemeClr>
                </a:solidFill>
              </a:rPr>
              <a:t>jat</a:t>
            </a:r>
            <a:r>
              <a:rPr lang="es-ES" sz="1600" dirty="0" smtClean="0">
                <a:solidFill>
                  <a:schemeClr val="accent5">
                    <a:lumMod val="75000"/>
                  </a:schemeClr>
                </a:solidFill>
              </a:rPr>
              <a:t>, ya sean musulmanes,</a:t>
            </a:r>
          </a:p>
          <a:p>
            <a:r>
              <a:rPr lang="es-ES" sz="1600" dirty="0" smtClean="0">
                <a:solidFill>
                  <a:schemeClr val="accent5">
                    <a:lumMod val="75000"/>
                  </a:schemeClr>
                </a:solidFill>
              </a:rPr>
              <a:t>   hindúes o sij, y que familias enteras puedan entregarse a Jesús.</a:t>
            </a:r>
          </a:p>
          <a:p>
            <a:endParaRPr lang="es-ES" sz="1600" dirty="0" smtClean="0">
              <a:solidFill>
                <a:schemeClr val="accent5">
                  <a:lumMod val="75000"/>
                </a:schemeClr>
              </a:solidFill>
            </a:endParaRPr>
          </a:p>
          <a:p>
            <a:r>
              <a:rPr lang="es-ES" sz="1600" dirty="0" smtClean="0">
                <a:solidFill>
                  <a:schemeClr val="accent5">
                    <a:lumMod val="75000"/>
                  </a:schemeClr>
                </a:solidFill>
              </a:rPr>
              <a:t>• Señor, llama a este pueblo tan competente a tus pies para que ellos puedan </a:t>
            </a:r>
          </a:p>
          <a:p>
            <a:r>
              <a:rPr lang="es-ES" sz="1600" dirty="0" smtClean="0">
                <a:solidFill>
                  <a:schemeClr val="accent5">
                    <a:lumMod val="75000"/>
                  </a:schemeClr>
                </a:solidFill>
              </a:rPr>
              <a:t>   usar sus habilidades para la extensión de tu reino en la India.</a:t>
            </a:r>
          </a:p>
          <a:p>
            <a:endParaRPr lang="es-ES" sz="1600" dirty="0" smtClean="0">
              <a:solidFill>
                <a:schemeClr val="accent5">
                  <a:lumMod val="75000"/>
                </a:schemeClr>
              </a:solidFill>
            </a:endParaRPr>
          </a:p>
          <a:p>
            <a:r>
              <a:rPr lang="es-ES" sz="1600" dirty="0" smtClean="0">
                <a:solidFill>
                  <a:schemeClr val="accent5">
                    <a:lumMod val="75000"/>
                  </a:schemeClr>
                </a:solidFill>
              </a:rPr>
              <a:t>• Padre, aunque los </a:t>
            </a:r>
            <a:r>
              <a:rPr lang="es-ES" sz="1600" dirty="0" err="1" smtClean="0">
                <a:solidFill>
                  <a:schemeClr val="accent5">
                    <a:lumMod val="75000"/>
                  </a:schemeClr>
                </a:solidFill>
              </a:rPr>
              <a:t>jat</a:t>
            </a:r>
            <a:r>
              <a:rPr lang="es-ES" sz="1600" dirty="0" smtClean="0">
                <a:solidFill>
                  <a:schemeClr val="accent5">
                    <a:lumMod val="75000"/>
                  </a:schemeClr>
                </a:solidFill>
              </a:rPr>
              <a:t> han sido uno de los pueblos más temidos del Sur de Asia, </a:t>
            </a:r>
          </a:p>
          <a:p>
            <a:r>
              <a:rPr lang="es-ES" sz="1600" dirty="0" smtClean="0">
                <a:solidFill>
                  <a:schemeClr val="accent5">
                    <a:lumMod val="75000"/>
                  </a:schemeClr>
                </a:solidFill>
              </a:rPr>
              <a:t>   que se conviertan en un pueblo reconocido por el temor al Dios altísimo.</a:t>
            </a:r>
            <a:endParaRPr lang="en-US" sz="1600" dirty="0">
              <a:solidFill>
                <a:schemeClr val="accent5">
                  <a:lumMod val="75000"/>
                </a:schemeClr>
              </a:solidFill>
            </a:endParaRPr>
          </a:p>
        </p:txBody>
      </p:sp>
      <p:grpSp>
        <p:nvGrpSpPr>
          <p:cNvPr id="8" name="Group 7"/>
          <p:cNvGrpSpPr/>
          <p:nvPr/>
        </p:nvGrpSpPr>
        <p:grpSpPr>
          <a:xfrm>
            <a:off x="6096000" y="838200"/>
            <a:ext cx="2639199" cy="3245901"/>
            <a:chOff x="6096000" y="838200"/>
            <a:chExt cx="2639199" cy="3245901"/>
          </a:xfrm>
        </p:grpSpPr>
        <p:pic>
          <p:nvPicPr>
            <p:cNvPr id="30722" name="Picture 2"/>
            <p:cNvPicPr>
              <a:picLocks noChangeAspect="1" noChangeArrowheads="1"/>
            </p:cNvPicPr>
            <p:nvPr/>
          </p:nvPicPr>
          <p:blipFill>
            <a:blip r:embed="rId3" cstate="print"/>
            <a:srcRect/>
            <a:stretch>
              <a:fillRect/>
            </a:stretch>
          </p:blipFill>
          <p:spPr bwMode="auto">
            <a:xfrm>
              <a:off x="6096000" y="838200"/>
              <a:ext cx="2362200" cy="3245901"/>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10" name="TextBox 9"/>
            <p:cNvSpPr txBox="1"/>
            <p:nvPr/>
          </p:nvSpPr>
          <p:spPr>
            <a:xfrm rot="16200000">
              <a:off x="7415600" y="2338000"/>
              <a:ext cx="2362200" cy="276999"/>
            </a:xfrm>
            <a:prstGeom prst="rect">
              <a:avLst/>
            </a:prstGeom>
            <a:noFill/>
          </p:spPr>
          <p:txBody>
            <a:bodyPr wrap="square" rtlCol="0">
              <a:spAutoFit/>
            </a:bodyPr>
            <a:lstStyle/>
            <a:p>
              <a:r>
                <a:rPr lang="en-US" sz="1200" dirty="0" smtClean="0"/>
                <a:t>© </a:t>
              </a:r>
              <a:r>
                <a:rPr lang="en-US" sz="1200" dirty="0" err="1" smtClean="0"/>
                <a:t>PhotoMission</a:t>
              </a:r>
              <a:endParaRPr lang="en-US" sz="1200" dirty="0"/>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mappila</a:t>
            </a:r>
            <a:r>
              <a:rPr lang="en-US" sz="4400" b="1" dirty="0" smtClean="0">
                <a:solidFill>
                  <a:schemeClr val="accent5">
                    <a:lumMod val="75000"/>
                  </a:schemeClr>
                </a:solidFill>
              </a:rPr>
              <a:t> </a:t>
            </a:r>
            <a:r>
              <a:rPr lang="en-US" sz="3200" b="1" dirty="0" smtClean="0">
                <a:solidFill>
                  <a:schemeClr val="accent5">
                    <a:lumMod val="75000"/>
                  </a:schemeClr>
                </a:solidFill>
              </a:rPr>
              <a:t>de India</a:t>
            </a:r>
            <a:endParaRPr lang="en-US" sz="3200" b="1" dirty="0">
              <a:solidFill>
                <a:schemeClr val="accent5">
                  <a:lumMod val="75000"/>
                </a:schemeClr>
              </a:solidFill>
            </a:endParaRPr>
          </a:p>
        </p:txBody>
      </p:sp>
      <p:sp>
        <p:nvSpPr>
          <p:cNvPr id="7" name="TextBox 6"/>
          <p:cNvSpPr txBox="1"/>
          <p:nvPr/>
        </p:nvSpPr>
        <p:spPr>
          <a:xfrm>
            <a:off x="381000" y="1219200"/>
            <a:ext cx="5029200" cy="2308324"/>
          </a:xfrm>
          <a:prstGeom prst="rect">
            <a:avLst/>
          </a:prstGeom>
          <a:noFill/>
        </p:spPr>
        <p:txBody>
          <a:bodyPr wrap="square" rtlCol="0">
            <a:spAutoFit/>
          </a:bodyPr>
          <a:lstStyle/>
          <a:p>
            <a:r>
              <a:rPr lang="es-ES" b="1" dirty="0" smtClean="0"/>
              <a:t>Las islas </a:t>
            </a:r>
            <a:r>
              <a:rPr lang="es-ES" b="1" dirty="0" err="1" smtClean="0"/>
              <a:t>Laccadive</a:t>
            </a:r>
            <a:r>
              <a:rPr lang="es-ES" b="1" dirty="0" smtClean="0"/>
              <a:t>  en el mar Arábigo son el hogar del pueblo </a:t>
            </a:r>
            <a:r>
              <a:rPr lang="es-ES" b="1" dirty="0" err="1" smtClean="0"/>
              <a:t>mappila</a:t>
            </a:r>
            <a:r>
              <a:rPr lang="es-ES" b="1" dirty="0" smtClean="0"/>
              <a:t>. Llegaron a las islas como hindúes, pero con el contacto con marineros y comerciantes musulmanes, se convirtieron  </a:t>
            </a:r>
            <a:r>
              <a:rPr lang="en-US" b="1" dirty="0" smtClean="0"/>
              <a:t>al </a:t>
            </a:r>
            <a:r>
              <a:rPr lang="en-US" b="1" dirty="0" err="1" smtClean="0"/>
              <a:t>islam</a:t>
            </a:r>
            <a:r>
              <a:rPr lang="en-US" b="1" dirty="0" smtClean="0"/>
              <a:t>. </a:t>
            </a:r>
            <a:r>
              <a:rPr lang="es-ES" b="1" dirty="0" smtClean="0"/>
              <a:t>Practican una forma del islam suní. Cada niño tiene que leer el Corán en el árabe por lo menos una vez, pero no se les explica el significado. </a:t>
            </a:r>
            <a:endParaRPr lang="en-US" b="1" dirty="0"/>
          </a:p>
        </p:txBody>
      </p:sp>
      <p:sp>
        <p:nvSpPr>
          <p:cNvPr id="9" name="TextBox 8"/>
          <p:cNvSpPr txBox="1"/>
          <p:nvPr/>
        </p:nvSpPr>
        <p:spPr>
          <a:xfrm>
            <a:off x="381000" y="3784699"/>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amor, extiende tu gracia al pueblo </a:t>
            </a:r>
            <a:r>
              <a:rPr lang="es-ES" sz="1600" dirty="0" err="1" smtClean="0">
                <a:solidFill>
                  <a:schemeClr val="accent5">
                    <a:lumMod val="75000"/>
                  </a:schemeClr>
                </a:solidFill>
              </a:rPr>
              <a:t>mappila</a:t>
            </a:r>
            <a:r>
              <a:rPr lang="es-ES" sz="1600" dirty="0" smtClean="0">
                <a:solidFill>
                  <a:schemeClr val="accent5">
                    <a:lumMod val="75000"/>
                  </a:schemeClr>
                </a:solidFill>
              </a:rPr>
              <a:t> a través de los pocos creyentes  </a:t>
            </a:r>
          </a:p>
          <a:p>
            <a:r>
              <a:rPr lang="es-ES" sz="1600" dirty="0" smtClean="0">
                <a:solidFill>
                  <a:schemeClr val="accent5">
                    <a:lumMod val="75000"/>
                  </a:schemeClr>
                </a:solidFill>
              </a:rPr>
              <a:t>   </a:t>
            </a:r>
            <a:r>
              <a:rPr lang="es-ES" sz="1600" dirty="0" err="1" smtClean="0">
                <a:solidFill>
                  <a:schemeClr val="accent5">
                    <a:lumMod val="75000"/>
                  </a:schemeClr>
                </a:solidFill>
              </a:rPr>
              <a:t>mappila</a:t>
            </a:r>
            <a:r>
              <a:rPr lang="es-ES" sz="1600" dirty="0" smtClean="0">
                <a:solidFill>
                  <a:schemeClr val="accent5">
                    <a:lumMod val="75000"/>
                  </a:schemeClr>
                </a:solidFill>
              </a:rPr>
              <a:t>, la película Jesús, las historias bíblicas, y sueños y visiones. </a:t>
            </a:r>
          </a:p>
          <a:p>
            <a:endParaRPr lang="es-ES" sz="1600" dirty="0" smtClean="0">
              <a:solidFill>
                <a:schemeClr val="accent5">
                  <a:lumMod val="75000"/>
                </a:schemeClr>
              </a:solidFill>
            </a:endParaRPr>
          </a:p>
          <a:p>
            <a:r>
              <a:rPr lang="es-ES" sz="1600" dirty="0" smtClean="0">
                <a:solidFill>
                  <a:schemeClr val="accent5">
                    <a:lumMod val="75000"/>
                  </a:schemeClr>
                </a:solidFill>
              </a:rPr>
              <a:t>• Dios omnipotente, dale a los niños </a:t>
            </a:r>
            <a:r>
              <a:rPr lang="es-ES" sz="1600" dirty="0" err="1" smtClean="0">
                <a:solidFill>
                  <a:schemeClr val="accent5">
                    <a:lumMod val="75000"/>
                  </a:schemeClr>
                </a:solidFill>
              </a:rPr>
              <a:t>mappila</a:t>
            </a:r>
            <a:r>
              <a:rPr lang="es-ES" sz="1600" dirty="0" smtClean="0">
                <a:solidFill>
                  <a:schemeClr val="accent5">
                    <a:lumMod val="75000"/>
                  </a:schemeClr>
                </a:solidFill>
              </a:rPr>
              <a:t> la oportunidad de leer la verdad </a:t>
            </a:r>
          </a:p>
          <a:p>
            <a:r>
              <a:rPr lang="es-ES" sz="1600" dirty="0" smtClean="0">
                <a:solidFill>
                  <a:schemeClr val="accent5">
                    <a:lumMod val="75000"/>
                  </a:schemeClr>
                </a:solidFill>
              </a:rPr>
              <a:t>   de tu Palabra.</a:t>
            </a:r>
          </a:p>
          <a:p>
            <a:endParaRPr lang="es-ES" sz="1600" dirty="0" smtClean="0">
              <a:solidFill>
                <a:schemeClr val="accent5">
                  <a:lumMod val="75000"/>
                </a:schemeClr>
              </a:solidFill>
            </a:endParaRPr>
          </a:p>
          <a:p>
            <a:r>
              <a:rPr lang="es-ES" sz="1600" dirty="0" smtClean="0">
                <a:solidFill>
                  <a:schemeClr val="accent5">
                    <a:lumMod val="75000"/>
                  </a:schemeClr>
                </a:solidFill>
              </a:rPr>
              <a:t>• Padre, levanta obreros isleños del occidente que puedan relacionarse </a:t>
            </a:r>
          </a:p>
          <a:p>
            <a:r>
              <a:rPr lang="es-ES" sz="1600" dirty="0" smtClean="0">
                <a:solidFill>
                  <a:schemeClr val="accent5">
                    <a:lumMod val="75000"/>
                  </a:schemeClr>
                </a:solidFill>
              </a:rPr>
              <a:t>   con los isleños de </a:t>
            </a:r>
            <a:r>
              <a:rPr lang="es-ES" sz="1600" dirty="0" err="1" smtClean="0">
                <a:solidFill>
                  <a:schemeClr val="accent5">
                    <a:lumMod val="75000"/>
                  </a:schemeClr>
                </a:solidFill>
              </a:rPr>
              <a:t>Laccadive</a:t>
            </a:r>
            <a:r>
              <a:rPr lang="es-ES" sz="1600" dirty="0" smtClean="0">
                <a:solidFill>
                  <a:schemeClr val="accent5">
                    <a:lumMod val="75000"/>
                  </a:schemeClr>
                </a:solidFill>
              </a:rPr>
              <a:t>, trayéndoles esperanza y vida eterna.</a:t>
            </a:r>
            <a:endParaRPr lang="en-US" sz="1600" dirty="0">
              <a:solidFill>
                <a:schemeClr val="accent5">
                  <a:lumMod val="75000"/>
                </a:schemeClr>
              </a:solidFill>
            </a:endParaRPr>
          </a:p>
        </p:txBody>
      </p:sp>
      <p:pic>
        <p:nvPicPr>
          <p:cNvPr id="31746" name="Picture 2"/>
          <p:cNvPicPr>
            <a:picLocks noChangeAspect="1" noChangeArrowheads="1"/>
          </p:cNvPicPr>
          <p:nvPr/>
        </p:nvPicPr>
        <p:blipFill>
          <a:blip r:embed="rId3" cstate="email"/>
          <a:srcRect/>
          <a:stretch>
            <a:fillRect/>
          </a:stretch>
        </p:blipFill>
        <p:spPr bwMode="auto">
          <a:xfrm>
            <a:off x="6096000" y="868358"/>
            <a:ext cx="2286000" cy="319075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334000" cy="769441"/>
          </a:xfrm>
          <a:prstGeom prst="rect">
            <a:avLst/>
          </a:prstGeom>
          <a:noFill/>
          <a:effectLst/>
        </p:spPr>
        <p:txBody>
          <a:bodyPr wrap="square" rtlCol="0">
            <a:spAutoFit/>
          </a:bodyPr>
          <a:lstStyle/>
          <a:p>
            <a:r>
              <a:rPr lang="es-ES" sz="4400" b="1" dirty="0" smtClean="0">
                <a:solidFill>
                  <a:schemeClr val="accent5">
                    <a:lumMod val="75000"/>
                  </a:schemeClr>
                </a:solidFill>
              </a:rPr>
              <a:t>Los </a:t>
            </a:r>
            <a:r>
              <a:rPr lang="es-ES" sz="4400" b="1" dirty="0" err="1" smtClean="0">
                <a:solidFill>
                  <a:schemeClr val="accent5">
                    <a:lumMod val="75000"/>
                  </a:schemeClr>
                </a:solidFill>
              </a:rPr>
              <a:t>rajput</a:t>
            </a:r>
            <a:r>
              <a:rPr lang="es-ES" sz="4400" b="1" dirty="0" smtClean="0">
                <a:solidFill>
                  <a:schemeClr val="accent5">
                    <a:lumMod val="75000"/>
                  </a:schemeClr>
                </a:solidFill>
              </a:rPr>
              <a:t> </a:t>
            </a:r>
            <a:r>
              <a:rPr lang="es-ES" sz="3200" b="1" dirty="0" err="1" smtClean="0">
                <a:solidFill>
                  <a:schemeClr val="accent5">
                    <a:lumMod val="75000"/>
                  </a:schemeClr>
                </a:solidFill>
              </a:rPr>
              <a:t>garasia</a:t>
            </a:r>
            <a:r>
              <a:rPr lang="es-ES" sz="3200" b="1" dirty="0" smtClean="0">
                <a:solidFill>
                  <a:schemeClr val="accent5">
                    <a:lumMod val="75000"/>
                  </a:schemeClr>
                </a:solidFill>
              </a:rPr>
              <a:t> de India</a:t>
            </a:r>
            <a:endParaRPr lang="en-US" sz="3200" b="1" dirty="0">
              <a:solidFill>
                <a:schemeClr val="accent5">
                  <a:lumMod val="75000"/>
                </a:schemeClr>
              </a:solidFill>
            </a:endParaRPr>
          </a:p>
        </p:txBody>
      </p:sp>
      <p:sp>
        <p:nvSpPr>
          <p:cNvPr id="7" name="TextBox 6"/>
          <p:cNvSpPr txBox="1"/>
          <p:nvPr/>
        </p:nvSpPr>
        <p:spPr>
          <a:xfrm>
            <a:off x="381000" y="1219200"/>
            <a:ext cx="5410200" cy="2308324"/>
          </a:xfrm>
          <a:prstGeom prst="rect">
            <a:avLst/>
          </a:prstGeom>
          <a:noFill/>
        </p:spPr>
        <p:txBody>
          <a:bodyPr wrap="square" rtlCol="0">
            <a:spAutoFit/>
          </a:bodyPr>
          <a:lstStyle/>
          <a:p>
            <a:r>
              <a:rPr lang="es-ES" b="1" dirty="0" smtClean="0"/>
              <a:t>Los </a:t>
            </a:r>
            <a:r>
              <a:rPr lang="es-ES" b="1" dirty="0" err="1" smtClean="0"/>
              <a:t>rajput</a:t>
            </a:r>
            <a:r>
              <a:rPr lang="es-ES" b="1" dirty="0" smtClean="0"/>
              <a:t> </a:t>
            </a:r>
            <a:r>
              <a:rPr lang="es-ES" b="1" dirty="0" err="1" smtClean="0"/>
              <a:t>garasia</a:t>
            </a:r>
            <a:r>
              <a:rPr lang="es-ES" b="1" dirty="0" smtClean="0"/>
              <a:t> están dispersos por los estados de </a:t>
            </a:r>
            <a:r>
              <a:rPr lang="es-ES" b="1" dirty="0" err="1" smtClean="0"/>
              <a:t>Gujarat</a:t>
            </a:r>
            <a:r>
              <a:rPr lang="es-ES" b="1" dirty="0" smtClean="0"/>
              <a:t> y </a:t>
            </a:r>
            <a:r>
              <a:rPr lang="es-ES" b="1" dirty="0" err="1" smtClean="0"/>
              <a:t>Rajastán</a:t>
            </a:r>
            <a:r>
              <a:rPr lang="es-ES" b="1" dirty="0" smtClean="0"/>
              <a:t> en el oeste de India central. Adoran a millones de dioses y respetan las vacas sagradas, además de aferrarse a sus creencias de temor a los fantasmas y a los espíritus de los muertos, y la práctica de la magia negra. Ellos creen que las viudas traen mala suerte a la aldea. Aunque es ilegal, algunas viudas se sacrifican en el fuego por el bien del pueblo.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Por favor, Espíritu Santo, ablanda los corazones de los </a:t>
            </a:r>
            <a:r>
              <a:rPr lang="es-ES" sz="1600" dirty="0" err="1" smtClean="0">
                <a:solidFill>
                  <a:schemeClr val="accent5">
                    <a:lumMod val="75000"/>
                  </a:schemeClr>
                </a:solidFill>
              </a:rPr>
              <a:t>garasia</a:t>
            </a:r>
            <a:r>
              <a:rPr lang="es-ES" sz="1600" dirty="0" smtClean="0">
                <a:solidFill>
                  <a:schemeClr val="accent5">
                    <a:lumMod val="75000"/>
                  </a:schemeClr>
                </a:solidFill>
              </a:rPr>
              <a:t> a fin de que puedan </a:t>
            </a:r>
          </a:p>
          <a:p>
            <a:r>
              <a:rPr lang="es-ES" sz="1600" dirty="0" smtClean="0">
                <a:solidFill>
                  <a:schemeClr val="accent5">
                    <a:lumMod val="75000"/>
                  </a:schemeClr>
                </a:solidFill>
              </a:rPr>
              <a:t>   ser receptivos al mensaje.</a:t>
            </a:r>
          </a:p>
          <a:p>
            <a:endParaRPr lang="es-ES" sz="1600" dirty="0" smtClean="0">
              <a:solidFill>
                <a:schemeClr val="accent5">
                  <a:lumMod val="75000"/>
                </a:schemeClr>
              </a:solidFill>
            </a:endParaRPr>
          </a:p>
          <a:p>
            <a:r>
              <a:rPr lang="es-ES" sz="1600" dirty="0" smtClean="0">
                <a:solidFill>
                  <a:schemeClr val="accent5">
                    <a:lumMod val="75000"/>
                  </a:schemeClr>
                </a:solidFill>
              </a:rPr>
              <a:t>• Dios todopoderoso, derrota las fuerzas espirituales que han mantenido los </a:t>
            </a:r>
          </a:p>
          <a:p>
            <a:r>
              <a:rPr lang="es-ES" sz="1600" dirty="0" smtClean="0">
                <a:solidFill>
                  <a:schemeClr val="accent5">
                    <a:lumMod val="75000"/>
                  </a:schemeClr>
                </a:solidFill>
              </a:rPr>
              <a:t>   </a:t>
            </a:r>
            <a:r>
              <a:rPr lang="es-ES" sz="1600" dirty="0" err="1" smtClean="0">
                <a:solidFill>
                  <a:schemeClr val="accent5">
                    <a:lumMod val="75000"/>
                  </a:schemeClr>
                </a:solidFill>
              </a:rPr>
              <a:t>garasia</a:t>
            </a:r>
            <a:r>
              <a:rPr lang="es-ES" sz="1600" dirty="0" smtClean="0">
                <a:solidFill>
                  <a:schemeClr val="accent5">
                    <a:lumMod val="75000"/>
                  </a:schemeClr>
                </a:solidFill>
              </a:rPr>
              <a:t> cautivos durante muchas generaciones.</a:t>
            </a:r>
          </a:p>
          <a:p>
            <a:endParaRPr lang="es-ES" sz="1600" dirty="0" smtClean="0">
              <a:solidFill>
                <a:schemeClr val="accent5">
                  <a:lumMod val="75000"/>
                </a:schemeClr>
              </a:solidFill>
            </a:endParaRPr>
          </a:p>
          <a:p>
            <a:r>
              <a:rPr lang="es-ES" sz="1600" dirty="0" smtClean="0">
                <a:solidFill>
                  <a:schemeClr val="accent5">
                    <a:lumMod val="75000"/>
                  </a:schemeClr>
                </a:solidFill>
              </a:rPr>
              <a:t>• Señor, levanta discípulos fuertes entre aquellos que van a hacer discípulos </a:t>
            </a:r>
          </a:p>
          <a:p>
            <a:r>
              <a:rPr lang="es-ES" sz="1600" dirty="0" smtClean="0">
                <a:solidFill>
                  <a:schemeClr val="accent5">
                    <a:lumMod val="75000"/>
                  </a:schemeClr>
                </a:solidFill>
              </a:rPr>
              <a:t>   a todas las naciones.</a:t>
            </a:r>
            <a:endParaRPr lang="en-US" sz="1600" dirty="0">
              <a:solidFill>
                <a:schemeClr val="accent5">
                  <a:lumMod val="75000"/>
                </a:schemeClr>
              </a:solidFill>
            </a:endParaRPr>
          </a:p>
        </p:txBody>
      </p:sp>
      <p:grpSp>
        <p:nvGrpSpPr>
          <p:cNvPr id="10" name="Group 9"/>
          <p:cNvGrpSpPr/>
          <p:nvPr/>
        </p:nvGrpSpPr>
        <p:grpSpPr>
          <a:xfrm>
            <a:off x="6324599" y="914400"/>
            <a:ext cx="2563000" cy="3134926"/>
            <a:chOff x="6324599" y="914400"/>
            <a:chExt cx="2563000" cy="3134926"/>
          </a:xfrm>
        </p:grpSpPr>
        <p:pic>
          <p:nvPicPr>
            <p:cNvPr id="1026" name="Picture 2"/>
            <p:cNvPicPr>
              <a:picLocks noChangeAspect="1" noChangeArrowheads="1"/>
            </p:cNvPicPr>
            <p:nvPr/>
          </p:nvPicPr>
          <p:blipFill>
            <a:blip r:embed="rId3" cstate="email"/>
            <a:srcRect/>
            <a:stretch>
              <a:fillRect/>
            </a:stretch>
          </p:blipFill>
          <p:spPr bwMode="auto">
            <a:xfrm>
              <a:off x="6324599" y="914400"/>
              <a:ext cx="2308781" cy="313492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568000" y="2338000"/>
              <a:ext cx="2362200" cy="276999"/>
            </a:xfrm>
            <a:prstGeom prst="rect">
              <a:avLst/>
            </a:prstGeom>
            <a:noFill/>
          </p:spPr>
          <p:txBody>
            <a:bodyPr wrap="square" rtlCol="0">
              <a:spAutoFit/>
            </a:bodyPr>
            <a:lstStyle/>
            <a:p>
              <a:r>
                <a:rPr lang="en-US" sz="1200" dirty="0" smtClean="0"/>
                <a:t>© </a:t>
              </a:r>
              <a:r>
                <a:rPr lang="en-US" sz="1200" dirty="0" err="1" smtClean="0"/>
                <a:t>Mirjam</a:t>
              </a:r>
              <a:r>
                <a:rPr lang="en-US" sz="1200" dirty="0" smtClean="0"/>
                <a:t> </a:t>
              </a:r>
              <a:r>
                <a:rPr lang="en-US" sz="1200" dirty="0" err="1" smtClean="0"/>
                <a:t>Letsch</a:t>
              </a:r>
              <a:endParaRPr lang="en-US" sz="1200" dirty="0"/>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4724400" cy="1446550"/>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musulmanes</a:t>
            </a:r>
            <a:r>
              <a:rPr lang="en-US" sz="4400" b="1" dirty="0" smtClean="0">
                <a:solidFill>
                  <a:schemeClr val="accent5">
                    <a:lumMod val="75000"/>
                  </a:schemeClr>
                </a:solidFill>
              </a:rPr>
              <a:t> </a:t>
            </a:r>
          </a:p>
          <a:p>
            <a:r>
              <a:rPr lang="en-US" sz="4400" b="1" dirty="0" err="1" smtClean="0">
                <a:solidFill>
                  <a:schemeClr val="accent5">
                    <a:lumMod val="75000"/>
                  </a:schemeClr>
                </a:solidFill>
              </a:rPr>
              <a:t>cachemires</a:t>
            </a:r>
            <a:r>
              <a:rPr lang="en-US" sz="4400" b="1" dirty="0" smtClean="0">
                <a:solidFill>
                  <a:schemeClr val="accent5">
                    <a:lumMod val="75000"/>
                  </a:schemeClr>
                </a:solidFill>
              </a:rPr>
              <a:t> </a:t>
            </a:r>
            <a:r>
              <a:rPr lang="en-US" sz="3200" b="1" dirty="0" smtClean="0">
                <a:solidFill>
                  <a:schemeClr val="accent5">
                    <a:lumMod val="75000"/>
                  </a:schemeClr>
                </a:solidFill>
              </a:rPr>
              <a:t>de India</a:t>
            </a:r>
            <a:endParaRPr lang="en-US" sz="3200" b="1" dirty="0">
              <a:solidFill>
                <a:schemeClr val="accent5">
                  <a:lumMod val="75000"/>
                </a:schemeClr>
              </a:solidFill>
            </a:endParaRPr>
          </a:p>
        </p:txBody>
      </p:sp>
      <p:sp>
        <p:nvSpPr>
          <p:cNvPr id="7" name="TextBox 6"/>
          <p:cNvSpPr txBox="1"/>
          <p:nvPr/>
        </p:nvSpPr>
        <p:spPr>
          <a:xfrm>
            <a:off x="381000" y="1730276"/>
            <a:ext cx="5410200" cy="2308324"/>
          </a:xfrm>
          <a:prstGeom prst="rect">
            <a:avLst/>
          </a:prstGeom>
          <a:noFill/>
        </p:spPr>
        <p:txBody>
          <a:bodyPr wrap="square" rtlCol="0">
            <a:spAutoFit/>
          </a:bodyPr>
          <a:lstStyle/>
          <a:p>
            <a:r>
              <a:rPr lang="es-ES" b="1" dirty="0" smtClean="0"/>
              <a:t>El estado de Cachemira ha sido el lugar de un conflicto intenso entre los países de India, China y Pakistán desde el año 1947. La mayoría de los cachemires son musulmanes suníes que siguen un código de conducta muy estricto. Están convencidos de que la Biblia fue cambiada por conveniencia y por eso no es válida. Ven a los convertidos al cristianismo como gente inmoral y los persiguen.</a:t>
            </a:r>
            <a:endParaRPr lang="en-US" b="1" dirty="0"/>
          </a:p>
        </p:txBody>
      </p:sp>
      <p:sp>
        <p:nvSpPr>
          <p:cNvPr id="9" name="TextBox 8"/>
          <p:cNvSpPr txBox="1"/>
          <p:nvPr/>
        </p:nvSpPr>
        <p:spPr>
          <a:xfrm>
            <a:off x="381000" y="4089499"/>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por favor, abre los ojos de los musulmanes cachemires para que puedan </a:t>
            </a:r>
          </a:p>
          <a:p>
            <a:r>
              <a:rPr lang="es-ES" sz="1600" dirty="0" smtClean="0">
                <a:solidFill>
                  <a:schemeClr val="accent5">
                    <a:lumMod val="75000"/>
                  </a:schemeClr>
                </a:solidFill>
              </a:rPr>
              <a:t>   ver al Príncipe de paz.</a:t>
            </a:r>
          </a:p>
          <a:p>
            <a:endParaRPr lang="es-ES" sz="1600" dirty="0" smtClean="0">
              <a:solidFill>
                <a:schemeClr val="accent5">
                  <a:lumMod val="75000"/>
                </a:schemeClr>
              </a:solidFill>
            </a:endParaRPr>
          </a:p>
          <a:p>
            <a:r>
              <a:rPr lang="es-ES" sz="1600" dirty="0" smtClean="0">
                <a:solidFill>
                  <a:schemeClr val="accent5">
                    <a:lumMod val="75000"/>
                  </a:schemeClr>
                </a:solidFill>
              </a:rPr>
              <a:t>• Dios soberano, usa el conflicto armado para que los musulmanes cachemires</a:t>
            </a:r>
          </a:p>
          <a:p>
            <a:r>
              <a:rPr lang="es-ES" sz="1600" dirty="0" smtClean="0">
                <a:solidFill>
                  <a:schemeClr val="accent5">
                    <a:lumMod val="75000"/>
                  </a:schemeClr>
                </a:solidFill>
              </a:rPr>
              <a:t>   te busquen.</a:t>
            </a:r>
          </a:p>
          <a:p>
            <a:endParaRPr lang="es-ES" sz="1600" dirty="0" smtClean="0">
              <a:solidFill>
                <a:schemeClr val="accent5">
                  <a:lumMod val="75000"/>
                </a:schemeClr>
              </a:solidFill>
            </a:endParaRPr>
          </a:p>
          <a:p>
            <a:r>
              <a:rPr lang="es-ES" sz="1600" dirty="0" smtClean="0">
                <a:solidFill>
                  <a:schemeClr val="accent5">
                    <a:lumMod val="75000"/>
                  </a:schemeClr>
                </a:solidFill>
              </a:rPr>
              <a:t>• Espíritu Santo, abre las mentes de ellos para que puedan ver la verdad </a:t>
            </a:r>
          </a:p>
          <a:p>
            <a:r>
              <a:rPr lang="es-ES" sz="1600" dirty="0" smtClean="0">
                <a:solidFill>
                  <a:schemeClr val="accent5">
                    <a:lumMod val="75000"/>
                  </a:schemeClr>
                </a:solidFill>
              </a:rPr>
              <a:t>   de tu Palabra.</a:t>
            </a:r>
            <a:endParaRPr lang="en-US" sz="1600" dirty="0">
              <a:solidFill>
                <a:schemeClr val="accent5">
                  <a:lumMod val="75000"/>
                </a:schemeClr>
              </a:solidFill>
            </a:endParaRPr>
          </a:p>
        </p:txBody>
      </p:sp>
      <p:grpSp>
        <p:nvGrpSpPr>
          <p:cNvPr id="10" name="Group 9"/>
          <p:cNvGrpSpPr/>
          <p:nvPr/>
        </p:nvGrpSpPr>
        <p:grpSpPr>
          <a:xfrm>
            <a:off x="6244817" y="890587"/>
            <a:ext cx="2642782" cy="3300413"/>
            <a:chOff x="6244817" y="890587"/>
            <a:chExt cx="2642782" cy="3300413"/>
          </a:xfrm>
        </p:grpSpPr>
        <p:pic>
          <p:nvPicPr>
            <p:cNvPr id="2050" name="Picture 2"/>
            <p:cNvPicPr>
              <a:picLocks noChangeAspect="1" noChangeArrowheads="1"/>
            </p:cNvPicPr>
            <p:nvPr/>
          </p:nvPicPr>
          <p:blipFill>
            <a:blip r:embed="rId3" cstate="email"/>
            <a:srcRect/>
            <a:stretch>
              <a:fillRect/>
            </a:stretch>
          </p:blipFill>
          <p:spPr bwMode="auto">
            <a:xfrm>
              <a:off x="6244817" y="890587"/>
              <a:ext cx="2365783" cy="3300413"/>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568000" y="2338000"/>
              <a:ext cx="2362200" cy="276999"/>
            </a:xfrm>
            <a:prstGeom prst="rect">
              <a:avLst/>
            </a:prstGeom>
            <a:noFill/>
          </p:spPr>
          <p:txBody>
            <a:bodyPr wrap="square" rtlCol="0">
              <a:spAutoFit/>
            </a:bodyPr>
            <a:lstStyle/>
            <a:p>
              <a:r>
                <a:rPr lang="en-US" sz="1200" dirty="0" smtClean="0"/>
                <a:t>© Create International</a:t>
              </a:r>
              <a:endParaRPr lang="en-US" sz="1200" dirty="0"/>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vanniyar</a:t>
            </a:r>
            <a:r>
              <a:rPr lang="en-US" sz="4400" b="1" dirty="0" smtClean="0">
                <a:solidFill>
                  <a:schemeClr val="accent5">
                    <a:lumMod val="75000"/>
                  </a:schemeClr>
                </a:solidFill>
              </a:rPr>
              <a:t> </a:t>
            </a:r>
            <a:r>
              <a:rPr lang="en-US" sz="3200" b="1" dirty="0" smtClean="0">
                <a:solidFill>
                  <a:schemeClr val="accent5">
                    <a:lumMod val="75000"/>
                  </a:schemeClr>
                </a:solidFill>
              </a:rPr>
              <a:t>de India </a:t>
            </a:r>
            <a:endParaRPr lang="en-US" sz="32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smtClean="0"/>
              <a:t>Los </a:t>
            </a:r>
            <a:r>
              <a:rPr lang="es-ES" b="1" dirty="0" err="1" smtClean="0"/>
              <a:t>vanniyar</a:t>
            </a:r>
            <a:r>
              <a:rPr lang="es-ES" b="1" dirty="0" smtClean="0"/>
              <a:t> actualmente viven en el sur del subcontinente de India. Hablan el idioma tamil y han sido parte de la dispersión tamil a muchos otros países. La mayoría de ellos son hindúes y adoran a una multitud de dioses. Sólo se conoce de un 0,67 por ciento de cristianos entre los 11.329.000 de </a:t>
            </a:r>
            <a:r>
              <a:rPr lang="es-ES" b="1" dirty="0" err="1" smtClean="0"/>
              <a:t>vanniyares</a:t>
            </a:r>
            <a:r>
              <a:rPr lang="es-ES" b="1" dirty="0" smtClean="0"/>
              <a:t>.</a:t>
            </a:r>
            <a:endParaRPr lang="en-US" b="1" dirty="0"/>
          </a:p>
        </p:txBody>
      </p:sp>
      <p:sp>
        <p:nvSpPr>
          <p:cNvPr id="9" name="TextBox 8"/>
          <p:cNvSpPr txBox="1"/>
          <p:nvPr/>
        </p:nvSpPr>
        <p:spPr>
          <a:xfrm>
            <a:off x="381000" y="3690878"/>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de la cosecha, levanta equipos de intercesores en las Américas que puedan  </a:t>
            </a:r>
          </a:p>
          <a:p>
            <a:r>
              <a:rPr lang="es-ES" sz="1600" dirty="0" smtClean="0">
                <a:solidFill>
                  <a:schemeClr val="accent5">
                    <a:lumMod val="75000"/>
                  </a:schemeClr>
                </a:solidFill>
              </a:rPr>
              <a:t>   romper la tierra dura en oración para que pronto se pueda sembrar la Palabra de </a:t>
            </a:r>
          </a:p>
          <a:p>
            <a:r>
              <a:rPr lang="es-ES" sz="1600" dirty="0" smtClean="0">
                <a:solidFill>
                  <a:schemeClr val="accent5">
                    <a:lumMod val="75000"/>
                  </a:schemeClr>
                </a:solidFill>
              </a:rPr>
              <a:t>   vida entre los </a:t>
            </a:r>
            <a:r>
              <a:rPr lang="es-ES" sz="1600" dirty="0" err="1" smtClean="0">
                <a:solidFill>
                  <a:schemeClr val="accent5">
                    <a:lumMod val="75000"/>
                  </a:schemeClr>
                </a:solidFill>
              </a:rPr>
              <a:t>vanniyar</a:t>
            </a:r>
            <a:r>
              <a:rPr lang="es-ES" sz="1600" dirty="0" smtClean="0">
                <a:solidFill>
                  <a:schemeClr val="accent5">
                    <a:lumMod val="75000"/>
                  </a:schemeClr>
                </a:solidFill>
              </a:rPr>
              <a:t>.</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llama y envía obreros a los </a:t>
            </a:r>
            <a:r>
              <a:rPr lang="es-ES" sz="1600" dirty="0" err="1" smtClean="0">
                <a:solidFill>
                  <a:schemeClr val="accent5">
                    <a:lumMod val="75000"/>
                  </a:schemeClr>
                </a:solidFill>
              </a:rPr>
              <a:t>vanniyar</a:t>
            </a:r>
            <a:r>
              <a:rPr lang="es-ES" sz="1600" dirty="0" smtClean="0">
                <a:solidFill>
                  <a:schemeClr val="accent5">
                    <a:lumMod val="75000"/>
                  </a:schemeClr>
                </a:solidFill>
              </a:rPr>
              <a:t> con la única luz que va </a:t>
            </a:r>
          </a:p>
          <a:p>
            <a:r>
              <a:rPr lang="es-ES" sz="1600" dirty="0" smtClean="0">
                <a:solidFill>
                  <a:schemeClr val="accent5">
                    <a:lumMod val="75000"/>
                  </a:schemeClr>
                </a:solidFill>
              </a:rPr>
              <a:t>   a dispersar la oscuridad espiritual.</a:t>
            </a:r>
          </a:p>
          <a:p>
            <a:endParaRPr lang="es-ES" sz="1600" dirty="0" smtClean="0">
              <a:solidFill>
                <a:schemeClr val="accent5">
                  <a:lumMod val="75000"/>
                </a:schemeClr>
              </a:solidFill>
            </a:endParaRPr>
          </a:p>
          <a:p>
            <a:r>
              <a:rPr lang="es-ES" sz="1600" dirty="0" smtClean="0">
                <a:solidFill>
                  <a:schemeClr val="accent5">
                    <a:lumMod val="75000"/>
                  </a:schemeClr>
                </a:solidFill>
              </a:rPr>
              <a:t>• Padre , ablanda los corazones de los </a:t>
            </a:r>
            <a:r>
              <a:rPr lang="es-ES" sz="1600" dirty="0" err="1" smtClean="0">
                <a:solidFill>
                  <a:schemeClr val="accent5">
                    <a:lumMod val="75000"/>
                  </a:schemeClr>
                </a:solidFill>
              </a:rPr>
              <a:t>vanniyar</a:t>
            </a:r>
            <a:r>
              <a:rPr lang="es-ES" sz="1600" dirty="0" smtClean="0">
                <a:solidFill>
                  <a:schemeClr val="accent5">
                    <a:lumMod val="75000"/>
                  </a:schemeClr>
                </a:solidFill>
              </a:rPr>
              <a:t> al mensaje de tus </a:t>
            </a:r>
          </a:p>
          <a:p>
            <a:r>
              <a:rPr lang="es-ES" sz="1600" dirty="0" smtClean="0">
                <a:solidFill>
                  <a:schemeClr val="accent5">
                    <a:lumMod val="75000"/>
                  </a:schemeClr>
                </a:solidFill>
              </a:rPr>
              <a:t>   embajadores que llegan con ellos con el evangelio de Cristo Jesús.</a:t>
            </a:r>
            <a:endParaRPr lang="en-US" sz="1600" dirty="0">
              <a:solidFill>
                <a:schemeClr val="accent5">
                  <a:lumMod val="75000"/>
                </a:schemeClr>
              </a:solidFill>
            </a:endParaRPr>
          </a:p>
        </p:txBody>
      </p:sp>
      <p:grpSp>
        <p:nvGrpSpPr>
          <p:cNvPr id="10" name="Group 9"/>
          <p:cNvGrpSpPr/>
          <p:nvPr/>
        </p:nvGrpSpPr>
        <p:grpSpPr>
          <a:xfrm>
            <a:off x="5029200" y="1143000"/>
            <a:ext cx="3858399" cy="2648188"/>
            <a:chOff x="5029200" y="1143000"/>
            <a:chExt cx="3858399" cy="2648188"/>
          </a:xfrm>
        </p:grpSpPr>
        <p:pic>
          <p:nvPicPr>
            <p:cNvPr id="3074" name="Picture 2"/>
            <p:cNvPicPr>
              <a:picLocks noChangeAspect="1" noChangeArrowheads="1"/>
            </p:cNvPicPr>
            <p:nvPr/>
          </p:nvPicPr>
          <p:blipFill>
            <a:blip r:embed="rId3" cstate="email"/>
            <a:srcRect/>
            <a:stretch>
              <a:fillRect/>
            </a:stretch>
          </p:blipFill>
          <p:spPr bwMode="auto">
            <a:xfrm>
              <a:off x="5029200" y="1143000"/>
              <a:ext cx="3595399" cy="2648188"/>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568000" y="2338000"/>
              <a:ext cx="2362200" cy="276999"/>
            </a:xfrm>
            <a:prstGeom prst="rect">
              <a:avLst/>
            </a:prstGeom>
            <a:noFill/>
          </p:spPr>
          <p:txBody>
            <a:bodyPr wrap="square" rtlCol="0">
              <a:spAutoFit/>
            </a:bodyPr>
            <a:lstStyle/>
            <a:p>
              <a:r>
                <a:rPr lang="en-US" sz="1200" dirty="0" smtClean="0"/>
                <a:t>© </a:t>
              </a:r>
              <a:r>
                <a:rPr lang="en-US" sz="1200" dirty="0" err="1" smtClean="0"/>
                <a:t>Aranga</a:t>
              </a:r>
              <a:r>
                <a:rPr lang="en-US" sz="1200" dirty="0" smtClean="0"/>
                <a:t> </a:t>
              </a:r>
              <a:r>
                <a:rPr lang="en-US" sz="1200" dirty="0" err="1" smtClean="0"/>
                <a:t>Shanmugam</a:t>
              </a:r>
              <a:endParaRPr lang="en-US" sz="1200" dirty="0"/>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324600" cy="1261884"/>
          </a:xfrm>
          <a:prstGeom prst="rect">
            <a:avLst/>
          </a:prstGeom>
          <a:noFill/>
          <a:effectLst/>
        </p:spPr>
        <p:txBody>
          <a:bodyPr wrap="square" rtlCol="0">
            <a:spAutoFit/>
          </a:bodyPr>
          <a:lstStyle/>
          <a:p>
            <a:r>
              <a:rPr lang="es-ES" sz="4400" b="1" dirty="0" smtClean="0">
                <a:solidFill>
                  <a:schemeClr val="accent5">
                    <a:lumMod val="75000"/>
                  </a:schemeClr>
                </a:solidFill>
              </a:rPr>
              <a:t>Los budistas tibetanos </a:t>
            </a:r>
          </a:p>
          <a:p>
            <a:r>
              <a:rPr lang="es-ES" sz="3200" b="1" dirty="0" smtClean="0">
                <a:solidFill>
                  <a:schemeClr val="accent5">
                    <a:lumMod val="75000"/>
                  </a:schemeClr>
                </a:solidFill>
              </a:rPr>
              <a:t>en la India</a:t>
            </a:r>
            <a:endParaRPr lang="en-US" sz="3200" b="1" dirty="0">
              <a:solidFill>
                <a:schemeClr val="accent5">
                  <a:lumMod val="75000"/>
                </a:schemeClr>
              </a:solidFill>
            </a:endParaRPr>
          </a:p>
        </p:txBody>
      </p:sp>
      <p:sp>
        <p:nvSpPr>
          <p:cNvPr id="7" name="TextBox 6"/>
          <p:cNvSpPr txBox="1"/>
          <p:nvPr/>
        </p:nvSpPr>
        <p:spPr>
          <a:xfrm>
            <a:off x="381000" y="1529477"/>
            <a:ext cx="5562600" cy="2585323"/>
          </a:xfrm>
          <a:prstGeom prst="rect">
            <a:avLst/>
          </a:prstGeom>
          <a:noFill/>
        </p:spPr>
        <p:txBody>
          <a:bodyPr wrap="square" rtlCol="0">
            <a:spAutoFit/>
          </a:bodyPr>
          <a:lstStyle/>
          <a:p>
            <a:r>
              <a:rPr lang="es-ES" b="1" dirty="0" smtClean="0"/>
              <a:t>El budismo tibetano es una mezcla de varias religiones asiáticas con un fuerte aspecto oculto. Sus seguidores creen que si hacen el esfuerzo para obtener méritos escaparán del largo ciclo de la vida, muerte y reencarnación. Las malas obras pueden hacer que vuelvan a nacer en un estado menor como el de un mendigo o animal. Dicen: “Esta es una vida de sufrimiento pero si acumulo suficientes méritos, tendré un nacimiento mejor en la próxima vida”. </a:t>
            </a:r>
            <a:endParaRPr lang="en-US" b="1" dirty="0"/>
          </a:p>
        </p:txBody>
      </p:sp>
      <p:sp>
        <p:nvSpPr>
          <p:cNvPr id="9" name="TextBox 8"/>
          <p:cNvSpPr txBox="1"/>
          <p:nvPr/>
        </p:nvSpPr>
        <p:spPr>
          <a:xfrm>
            <a:off x="381000" y="42595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toda compasión, ten misericordia del pueblo tibetano en la India que </a:t>
            </a:r>
          </a:p>
          <a:p>
            <a:r>
              <a:rPr lang="es-ES" sz="1600" dirty="0" smtClean="0">
                <a:solidFill>
                  <a:schemeClr val="accent5">
                    <a:lumMod val="75000"/>
                  </a:schemeClr>
                </a:solidFill>
              </a:rPr>
              <a:t>   ha sufrido tanto.</a:t>
            </a:r>
          </a:p>
          <a:p>
            <a:endParaRPr lang="es-ES" sz="1600" dirty="0" smtClean="0">
              <a:solidFill>
                <a:schemeClr val="accent5">
                  <a:lumMod val="75000"/>
                </a:schemeClr>
              </a:solidFill>
            </a:endParaRPr>
          </a:p>
          <a:p>
            <a:r>
              <a:rPr lang="es-ES" sz="1600" dirty="0" smtClean="0">
                <a:solidFill>
                  <a:schemeClr val="accent5">
                    <a:lumMod val="75000"/>
                  </a:schemeClr>
                </a:solidFill>
              </a:rPr>
              <a:t>• Señor, revela tu amor, gracia y salvación a todos los tibetanos.</a:t>
            </a:r>
          </a:p>
          <a:p>
            <a:endParaRPr lang="es-ES" sz="1600" dirty="0" smtClean="0">
              <a:solidFill>
                <a:schemeClr val="accent5">
                  <a:lumMod val="75000"/>
                </a:schemeClr>
              </a:solidFill>
            </a:endParaRPr>
          </a:p>
          <a:p>
            <a:r>
              <a:rPr lang="es-ES" sz="1600" dirty="0" smtClean="0">
                <a:solidFill>
                  <a:schemeClr val="accent5">
                    <a:lumMod val="75000"/>
                  </a:schemeClr>
                </a:solidFill>
              </a:rPr>
              <a:t>• Padre, rompe las cadenas del ocultismo y ayúdales a confiar en Jesús </a:t>
            </a:r>
          </a:p>
          <a:p>
            <a:r>
              <a:rPr lang="es-ES" sz="1600" dirty="0" smtClean="0">
                <a:solidFill>
                  <a:schemeClr val="accent5">
                    <a:lumMod val="75000"/>
                  </a:schemeClr>
                </a:solidFill>
              </a:rPr>
              <a:t>   y no en un líder religioso.</a:t>
            </a:r>
            <a:endParaRPr lang="en-US" sz="1600" dirty="0">
              <a:solidFill>
                <a:schemeClr val="accent5">
                  <a:lumMod val="75000"/>
                </a:schemeClr>
              </a:solidFill>
            </a:endParaRPr>
          </a:p>
        </p:txBody>
      </p:sp>
      <p:grpSp>
        <p:nvGrpSpPr>
          <p:cNvPr id="10" name="Group 9"/>
          <p:cNvGrpSpPr/>
          <p:nvPr/>
        </p:nvGrpSpPr>
        <p:grpSpPr>
          <a:xfrm>
            <a:off x="6248400" y="866716"/>
            <a:ext cx="2590799" cy="3195697"/>
            <a:chOff x="6248400" y="866716"/>
            <a:chExt cx="2590799" cy="3195697"/>
          </a:xfrm>
        </p:grpSpPr>
        <p:pic>
          <p:nvPicPr>
            <p:cNvPr id="4098" name="Picture 2"/>
            <p:cNvPicPr>
              <a:picLocks noChangeAspect="1" noChangeArrowheads="1"/>
            </p:cNvPicPr>
            <p:nvPr/>
          </p:nvPicPr>
          <p:blipFill>
            <a:blip r:embed="rId3" cstate="email"/>
            <a:srcRect/>
            <a:stretch>
              <a:fillRect/>
            </a:stretch>
          </p:blipFill>
          <p:spPr bwMode="auto">
            <a:xfrm>
              <a:off x="6248400" y="866716"/>
              <a:ext cx="2325462" cy="3195697"/>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519600" y="2338000"/>
              <a:ext cx="2362200" cy="276999"/>
            </a:xfrm>
            <a:prstGeom prst="rect">
              <a:avLst/>
            </a:prstGeom>
            <a:noFill/>
          </p:spPr>
          <p:txBody>
            <a:bodyPr wrap="square" rtlCol="0">
              <a:spAutoFit/>
            </a:bodyPr>
            <a:lstStyle/>
            <a:p>
              <a:r>
                <a:rPr lang="en-US" sz="1200" dirty="0" smtClean="0"/>
                <a:t>© COMIBAM / Sepal / John Fries</a:t>
              </a:r>
              <a:endParaRPr lang="en-US" sz="1200"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791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banjar</a:t>
            </a:r>
            <a:r>
              <a:rPr lang="en-US" sz="4400" b="1" dirty="0" smtClean="0">
                <a:solidFill>
                  <a:schemeClr val="accent5">
                    <a:lumMod val="75000"/>
                  </a:schemeClr>
                </a:solidFill>
              </a:rPr>
              <a:t> </a:t>
            </a:r>
            <a:r>
              <a:rPr lang="en-US" sz="3200" b="1" dirty="0" smtClean="0">
                <a:solidFill>
                  <a:schemeClr val="accent5">
                    <a:lumMod val="75000"/>
                  </a:schemeClr>
                </a:solidFill>
              </a:rPr>
              <a:t>de Indonesia</a:t>
            </a:r>
            <a:endParaRPr lang="en-US" sz="3200" b="1" dirty="0">
              <a:solidFill>
                <a:schemeClr val="accent5">
                  <a:lumMod val="75000"/>
                </a:schemeClr>
              </a:solidFill>
            </a:endParaRPr>
          </a:p>
        </p:txBody>
      </p:sp>
      <p:sp>
        <p:nvSpPr>
          <p:cNvPr id="7" name="TextBox 6"/>
          <p:cNvSpPr txBox="1"/>
          <p:nvPr/>
        </p:nvSpPr>
        <p:spPr>
          <a:xfrm>
            <a:off x="381000" y="1120676"/>
            <a:ext cx="5181600" cy="2308324"/>
          </a:xfrm>
          <a:prstGeom prst="rect">
            <a:avLst/>
          </a:prstGeom>
          <a:noFill/>
        </p:spPr>
        <p:txBody>
          <a:bodyPr wrap="square" rtlCol="0">
            <a:spAutoFit/>
          </a:bodyPr>
          <a:lstStyle/>
          <a:p>
            <a:r>
              <a:rPr lang="es-ES" b="1" dirty="0" smtClean="0"/>
              <a:t>La etnia </a:t>
            </a:r>
            <a:r>
              <a:rPr lang="es-ES" b="1" dirty="0" err="1" smtClean="0"/>
              <a:t>banjar</a:t>
            </a:r>
            <a:r>
              <a:rPr lang="es-ES" b="1" dirty="0" smtClean="0"/>
              <a:t> reside en las costas sur y </a:t>
            </a:r>
          </a:p>
          <a:p>
            <a:r>
              <a:rPr lang="es-ES" b="1" dirty="0" smtClean="0"/>
              <a:t>oriental de la isla de </a:t>
            </a:r>
            <a:r>
              <a:rPr lang="es-ES" b="1" dirty="0" err="1" smtClean="0"/>
              <a:t>Kalimantán</a:t>
            </a:r>
            <a:r>
              <a:rPr lang="es-ES" b="1" dirty="0" smtClean="0"/>
              <a:t>. Aunque son musulmanes devotos, los </a:t>
            </a:r>
            <a:r>
              <a:rPr lang="es-ES" b="1" dirty="0" err="1" smtClean="0"/>
              <a:t>banjar</a:t>
            </a:r>
            <a:r>
              <a:rPr lang="es-ES" b="1" dirty="0" smtClean="0"/>
              <a:t> son descendientes de una dinastía hindú que dominaba la región hace muchos años. Muchos trabajan cerca de los ríos, razón por lo cual son conocidos como “El Pueblo </a:t>
            </a:r>
          </a:p>
          <a:p>
            <a:r>
              <a:rPr lang="es-ES" b="1" dirty="0" smtClean="0"/>
              <a:t>del Agua”. La religión musulmana es predominante, pero siempre con una mezcla de animismo.</a:t>
            </a:r>
            <a:endParaRPr lang="en-US" b="1" dirty="0"/>
          </a:p>
        </p:txBody>
      </p:sp>
      <p:sp>
        <p:nvSpPr>
          <p:cNvPr id="9" name="TextBox 8"/>
          <p:cNvSpPr txBox="1"/>
          <p:nvPr/>
        </p:nvSpPr>
        <p:spPr>
          <a:xfrm>
            <a:off x="381000" y="3505200"/>
            <a:ext cx="7543800" cy="3108543"/>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amor, rompe la barrera del tradicionalismo y aislamiento de los </a:t>
            </a:r>
            <a:r>
              <a:rPr lang="es-ES" sz="1600" dirty="0" err="1" smtClean="0">
                <a:solidFill>
                  <a:schemeClr val="accent5">
                    <a:lumMod val="75000"/>
                  </a:schemeClr>
                </a:solidFill>
              </a:rPr>
              <a:t>banjar</a:t>
            </a:r>
            <a:r>
              <a:rPr lang="es-ES" sz="1600" dirty="0" smtClean="0">
                <a:solidFill>
                  <a:schemeClr val="accent5">
                    <a:lumMod val="75000"/>
                  </a:schemeClr>
                </a:solidFill>
              </a:rPr>
              <a:t> y crea      </a:t>
            </a:r>
          </a:p>
          <a:p>
            <a:r>
              <a:rPr lang="es-ES" sz="1600" dirty="0" smtClean="0">
                <a:solidFill>
                  <a:schemeClr val="accent5">
                    <a:lumMod val="75000"/>
                  </a:schemeClr>
                </a:solidFill>
              </a:rPr>
              <a:t>   una generación que sea más abierta al contacto con los cristianos.</a:t>
            </a:r>
          </a:p>
          <a:p>
            <a:endParaRPr lang="es-ES" sz="1600" dirty="0" smtClean="0">
              <a:solidFill>
                <a:schemeClr val="accent5">
                  <a:lumMod val="75000"/>
                </a:schemeClr>
              </a:solidFill>
            </a:endParaRPr>
          </a:p>
          <a:p>
            <a:r>
              <a:rPr lang="es-ES" sz="1600" dirty="0" smtClean="0">
                <a:solidFill>
                  <a:schemeClr val="accent5">
                    <a:lumMod val="75000"/>
                  </a:schemeClr>
                </a:solidFill>
              </a:rPr>
              <a:t>• Jehová Rafa, nuestro sanador, manda obreros latinos que puedan mejorar </a:t>
            </a:r>
          </a:p>
          <a:p>
            <a:r>
              <a:rPr lang="es-ES" sz="1600" dirty="0" smtClean="0">
                <a:solidFill>
                  <a:schemeClr val="accent5">
                    <a:lumMod val="75000"/>
                  </a:schemeClr>
                </a:solidFill>
              </a:rPr>
              <a:t>   la salud de los </a:t>
            </a:r>
            <a:r>
              <a:rPr lang="es-ES" sz="1600" dirty="0" err="1" smtClean="0">
                <a:solidFill>
                  <a:schemeClr val="accent5">
                    <a:lumMod val="75000"/>
                  </a:schemeClr>
                </a:solidFill>
              </a:rPr>
              <a:t>banjar</a:t>
            </a:r>
            <a:r>
              <a:rPr lang="es-ES" sz="1600" dirty="0" smtClean="0">
                <a:solidFill>
                  <a:schemeClr val="accent5">
                    <a:lumMod val="75000"/>
                  </a:schemeClr>
                </a:solidFill>
              </a:rPr>
              <a:t> con proyectos de desarrollo comunitario y sanidad </a:t>
            </a:r>
          </a:p>
          <a:p>
            <a:r>
              <a:rPr lang="es-ES" sz="1600" dirty="0" smtClean="0">
                <a:solidFill>
                  <a:schemeClr val="accent5">
                    <a:lumMod val="75000"/>
                  </a:schemeClr>
                </a:solidFill>
              </a:rPr>
              <a:t>   para la herida de su rechazo al Salvador.</a:t>
            </a:r>
          </a:p>
          <a:p>
            <a:endParaRPr lang="es-ES" sz="1600" dirty="0" smtClean="0">
              <a:solidFill>
                <a:schemeClr val="accent5">
                  <a:lumMod val="75000"/>
                </a:schemeClr>
              </a:solidFill>
            </a:endParaRPr>
          </a:p>
          <a:p>
            <a:r>
              <a:rPr lang="es-ES" sz="1600" dirty="0" smtClean="0">
                <a:solidFill>
                  <a:schemeClr val="accent5">
                    <a:lumMod val="75000"/>
                  </a:schemeClr>
                </a:solidFill>
              </a:rPr>
              <a:t>• Señor, usa a tus hijos en la isla tanto como los de otras partes para </a:t>
            </a:r>
          </a:p>
          <a:p>
            <a:r>
              <a:rPr lang="es-ES" sz="1600" dirty="0" smtClean="0">
                <a:solidFill>
                  <a:schemeClr val="accent5">
                    <a:lumMod val="75000"/>
                  </a:schemeClr>
                </a:solidFill>
              </a:rPr>
              <a:t>   que lleguen a los </a:t>
            </a:r>
            <a:r>
              <a:rPr lang="es-ES" sz="1600" dirty="0" err="1" smtClean="0">
                <a:solidFill>
                  <a:schemeClr val="accent5">
                    <a:lumMod val="75000"/>
                  </a:schemeClr>
                </a:solidFill>
              </a:rPr>
              <a:t>banjar</a:t>
            </a:r>
            <a:r>
              <a:rPr lang="es-ES" sz="1600" dirty="0" smtClean="0">
                <a:solidFill>
                  <a:schemeClr val="accent5">
                    <a:lumMod val="75000"/>
                  </a:schemeClr>
                </a:solidFill>
              </a:rPr>
              <a:t>, y levanta evangelistas a fin de que ellos </a:t>
            </a:r>
          </a:p>
          <a:p>
            <a:r>
              <a:rPr lang="es-ES" sz="1600" dirty="0" smtClean="0">
                <a:solidFill>
                  <a:schemeClr val="accent5">
                    <a:lumMod val="75000"/>
                  </a:schemeClr>
                </a:solidFill>
              </a:rPr>
              <a:t>   tengan la oportunidad de conocerte.</a:t>
            </a:r>
            <a:endParaRPr lang="en-US" sz="1600" dirty="0">
              <a:solidFill>
                <a:schemeClr val="accent5">
                  <a:lumMod val="75000"/>
                </a:schemeClr>
              </a:solidFill>
            </a:endParaRPr>
          </a:p>
        </p:txBody>
      </p:sp>
      <p:grpSp>
        <p:nvGrpSpPr>
          <p:cNvPr id="10" name="Group 9"/>
          <p:cNvGrpSpPr/>
          <p:nvPr/>
        </p:nvGrpSpPr>
        <p:grpSpPr>
          <a:xfrm>
            <a:off x="5562600" y="1143000"/>
            <a:ext cx="3477399" cy="2362201"/>
            <a:chOff x="5562600" y="1143000"/>
            <a:chExt cx="3477399" cy="2362201"/>
          </a:xfrm>
        </p:grpSpPr>
        <p:pic>
          <p:nvPicPr>
            <p:cNvPr id="5122" name="Picture 2"/>
            <p:cNvPicPr>
              <a:picLocks noChangeAspect="1" noChangeArrowheads="1"/>
            </p:cNvPicPr>
            <p:nvPr/>
          </p:nvPicPr>
          <p:blipFill>
            <a:blip r:embed="rId3" cstate="print"/>
            <a:srcRect/>
            <a:stretch>
              <a:fillRect/>
            </a:stretch>
          </p:blipFill>
          <p:spPr bwMode="auto">
            <a:xfrm>
              <a:off x="5562600" y="1143000"/>
              <a:ext cx="3205215" cy="23622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720400" y="2185601"/>
              <a:ext cx="2362200" cy="276999"/>
            </a:xfrm>
            <a:prstGeom prst="rect">
              <a:avLst/>
            </a:prstGeom>
            <a:noFill/>
          </p:spPr>
          <p:txBody>
            <a:bodyPr wrap="square" rtlCol="0">
              <a:spAutoFit/>
            </a:bodyPr>
            <a:lstStyle/>
            <a:p>
              <a:r>
                <a:rPr lang="en-US" sz="1200" dirty="0" smtClean="0"/>
                <a:t>© Create International - PJRN</a:t>
              </a:r>
              <a:endParaRPr lang="en-US" sz="1200"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a:solidFill>
                  <a:schemeClr val="accent5">
                    <a:lumMod val="75000"/>
                  </a:schemeClr>
                </a:solidFill>
              </a:rPr>
              <a:t>El </a:t>
            </a:r>
            <a:r>
              <a:rPr lang="en-US" sz="4400" b="1" dirty="0" err="1">
                <a:solidFill>
                  <a:schemeClr val="accent5">
                    <a:lumMod val="75000"/>
                  </a:schemeClr>
                </a:solidFill>
              </a:rPr>
              <a:t>mundo</a:t>
            </a:r>
            <a:r>
              <a:rPr lang="en-US" sz="4400" b="1" dirty="0">
                <a:solidFill>
                  <a:schemeClr val="accent5">
                    <a:lumMod val="75000"/>
                  </a:schemeClr>
                </a:solidFill>
              </a:rPr>
              <a:t> </a:t>
            </a:r>
            <a:r>
              <a:rPr lang="en-US" sz="4400" b="1" dirty="0" err="1" smtClean="0">
                <a:solidFill>
                  <a:schemeClr val="accent5">
                    <a:lumMod val="75000"/>
                  </a:schemeClr>
                </a:solidFill>
              </a:rPr>
              <a:t>budista</a:t>
            </a:r>
            <a:endParaRPr lang="en-US" sz="4400" b="1" dirty="0">
              <a:solidFill>
                <a:schemeClr val="accent5">
                  <a:lumMod val="75000"/>
                </a:schemeClr>
              </a:solidFill>
            </a:endParaRPr>
          </a:p>
        </p:txBody>
      </p:sp>
      <p:sp>
        <p:nvSpPr>
          <p:cNvPr id="7" name="TextBox 6"/>
          <p:cNvSpPr txBox="1"/>
          <p:nvPr/>
        </p:nvSpPr>
        <p:spPr>
          <a:xfrm>
            <a:off x="381000" y="1219200"/>
            <a:ext cx="5257800" cy="2308324"/>
          </a:xfrm>
          <a:prstGeom prst="rect">
            <a:avLst/>
          </a:prstGeom>
          <a:noFill/>
        </p:spPr>
        <p:txBody>
          <a:bodyPr wrap="square" rtlCol="0">
            <a:spAutoFit/>
          </a:bodyPr>
          <a:lstStyle/>
          <a:p>
            <a:r>
              <a:rPr lang="es-ES" b="1" dirty="0" smtClean="0"/>
              <a:t>Los budistas adoran a Buda. Buda era un hombre real de carne y huesos, que vivió hace 1.500 años. Buda llegó a la conclusión de que la causa del sufrimiento era el deseo egoísta en el hombre. Un buen budista trata de no querer nada, de no sentir nada. Para lograr esto, ellos pasan mucho tiempo meditando, o en silencio, tratando de no pensar en nada. Hay más de mil grupos budistas no alcanzados.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quita el velo de los ojos de los budistas para que ellos te  </a:t>
            </a:r>
          </a:p>
          <a:p>
            <a:r>
              <a:rPr lang="es-ES" sz="1600" dirty="0" smtClean="0">
                <a:solidFill>
                  <a:schemeClr val="accent5">
                    <a:lumMod val="75000"/>
                  </a:schemeClr>
                </a:solidFill>
              </a:rPr>
              <a:t>   puedan ver como su Padre amante y el Creador del mundo.</a:t>
            </a:r>
          </a:p>
          <a:p>
            <a:endParaRPr lang="es-ES" sz="1600" dirty="0" smtClean="0">
              <a:solidFill>
                <a:schemeClr val="accent5">
                  <a:lumMod val="75000"/>
                </a:schemeClr>
              </a:solidFill>
            </a:endParaRPr>
          </a:p>
          <a:p>
            <a:r>
              <a:rPr lang="es-ES" sz="1600" dirty="0" smtClean="0">
                <a:solidFill>
                  <a:schemeClr val="accent5">
                    <a:lumMod val="75000"/>
                  </a:schemeClr>
                </a:solidFill>
              </a:rPr>
              <a:t>• Padre, que los seguidores de Buda entiendan que pueden tener </a:t>
            </a:r>
          </a:p>
          <a:p>
            <a:r>
              <a:rPr lang="es-ES" sz="1600" dirty="0" smtClean="0">
                <a:solidFill>
                  <a:schemeClr val="accent5">
                    <a:lumMod val="75000"/>
                  </a:schemeClr>
                </a:solidFill>
              </a:rPr>
              <a:t>   deseos y que su mayor deseo debe ser conocer a Cristo.</a:t>
            </a:r>
          </a:p>
          <a:p>
            <a:endParaRPr lang="es-ES" sz="1600" dirty="0" smtClean="0">
              <a:solidFill>
                <a:schemeClr val="accent5">
                  <a:lumMod val="75000"/>
                </a:schemeClr>
              </a:solidFill>
            </a:endParaRPr>
          </a:p>
          <a:p>
            <a:r>
              <a:rPr lang="es-ES" sz="1600" dirty="0" smtClean="0">
                <a:solidFill>
                  <a:schemeClr val="accent5">
                    <a:lumMod val="75000"/>
                  </a:schemeClr>
                </a:solidFill>
              </a:rPr>
              <a:t>• Señor, llama a los budistas que andan en la oscuridad y confusión </a:t>
            </a:r>
          </a:p>
          <a:p>
            <a:r>
              <a:rPr lang="es-ES" sz="1600" dirty="0" smtClean="0">
                <a:solidFill>
                  <a:schemeClr val="accent5">
                    <a:lumMod val="75000"/>
                  </a:schemeClr>
                </a:solidFill>
              </a:rPr>
              <a:t>   espiritual a la luz de Jesús.</a:t>
            </a:r>
            <a:endParaRPr lang="en-US" sz="1600" dirty="0">
              <a:solidFill>
                <a:schemeClr val="accent5">
                  <a:lumMod val="75000"/>
                </a:schemeClr>
              </a:solidFill>
            </a:endParaRPr>
          </a:p>
        </p:txBody>
      </p:sp>
      <p:pic>
        <p:nvPicPr>
          <p:cNvPr id="2050" name="Picture 2"/>
          <p:cNvPicPr>
            <a:picLocks noChangeAspect="1" noChangeArrowheads="1"/>
          </p:cNvPicPr>
          <p:nvPr/>
        </p:nvPicPr>
        <p:blipFill>
          <a:blip r:embed="rId3" cstate="email"/>
          <a:srcRect/>
          <a:stretch>
            <a:fillRect/>
          </a:stretch>
        </p:blipFill>
        <p:spPr bwMode="auto">
          <a:xfrm>
            <a:off x="6096000" y="749740"/>
            <a:ext cx="2352675" cy="321266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638800" cy="1261884"/>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jawa</a:t>
            </a:r>
            <a:r>
              <a:rPr lang="en-US" sz="4400" b="1" dirty="0" smtClean="0">
                <a:solidFill>
                  <a:schemeClr val="accent5">
                    <a:lumMod val="75000"/>
                  </a:schemeClr>
                </a:solidFill>
              </a:rPr>
              <a:t> </a:t>
            </a:r>
            <a:r>
              <a:rPr lang="en-US" sz="4400" b="1" dirty="0" err="1" smtClean="0">
                <a:solidFill>
                  <a:schemeClr val="accent5">
                    <a:lumMod val="75000"/>
                  </a:schemeClr>
                </a:solidFill>
              </a:rPr>
              <a:t>mancanegari</a:t>
            </a:r>
            <a:r>
              <a:rPr lang="en-US" sz="4400" b="1" dirty="0" smtClean="0">
                <a:solidFill>
                  <a:schemeClr val="accent5">
                    <a:lumMod val="75000"/>
                  </a:schemeClr>
                </a:solidFill>
              </a:rPr>
              <a:t> </a:t>
            </a:r>
          </a:p>
          <a:p>
            <a:r>
              <a:rPr lang="en-US" sz="3200" b="1" dirty="0" smtClean="0">
                <a:solidFill>
                  <a:schemeClr val="accent5">
                    <a:lumMod val="75000"/>
                  </a:schemeClr>
                </a:solidFill>
              </a:rPr>
              <a:t>de Indonesia </a:t>
            </a:r>
            <a:endParaRPr lang="en-US" sz="3200" b="1" dirty="0">
              <a:solidFill>
                <a:schemeClr val="accent5">
                  <a:lumMod val="75000"/>
                </a:schemeClr>
              </a:solidFill>
            </a:endParaRPr>
          </a:p>
        </p:txBody>
      </p:sp>
      <p:sp>
        <p:nvSpPr>
          <p:cNvPr id="7" name="TextBox 6"/>
          <p:cNvSpPr txBox="1"/>
          <p:nvPr/>
        </p:nvSpPr>
        <p:spPr>
          <a:xfrm>
            <a:off x="381000" y="1550075"/>
            <a:ext cx="4419600" cy="2308324"/>
          </a:xfrm>
          <a:prstGeom prst="rect">
            <a:avLst/>
          </a:prstGeom>
          <a:noFill/>
        </p:spPr>
        <p:txBody>
          <a:bodyPr wrap="square" rtlCol="0">
            <a:spAutoFit/>
          </a:bodyPr>
          <a:lstStyle/>
          <a:p>
            <a:r>
              <a:rPr lang="es-ES" b="1" dirty="0" smtClean="0"/>
              <a:t>Los </a:t>
            </a:r>
            <a:r>
              <a:rPr lang="es-ES" b="1" dirty="0" err="1" smtClean="0"/>
              <a:t>mancanegari</a:t>
            </a:r>
            <a:r>
              <a:rPr lang="es-ES" b="1" dirty="0" smtClean="0"/>
              <a:t> son conocidos por su actitud abierta y su espíritu indomable. Aunque los </a:t>
            </a:r>
            <a:r>
              <a:rPr lang="es-ES" b="1" dirty="0" err="1" smtClean="0"/>
              <a:t>mancanegari</a:t>
            </a:r>
            <a:r>
              <a:rPr lang="es-ES" b="1" dirty="0" smtClean="0"/>
              <a:t> dicen que son musulmanes, algunos mezclan las creencias musulmanas con creencias hindúes. Muchos aprenden a leer el Corán y a vocalizar oraciones en árabe. Sin embargo, raras veces entienden lo que dicen o leen. </a:t>
            </a:r>
            <a:endParaRPr lang="en-US" b="1" dirty="0"/>
          </a:p>
        </p:txBody>
      </p:sp>
      <p:sp>
        <p:nvSpPr>
          <p:cNvPr id="9" name="TextBox 8"/>
          <p:cNvSpPr txBox="1"/>
          <p:nvPr/>
        </p:nvSpPr>
        <p:spPr>
          <a:xfrm>
            <a:off x="381000" y="4013299"/>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ten misericordia del pueblo </a:t>
            </a:r>
            <a:r>
              <a:rPr lang="es-ES" sz="1600" dirty="0" err="1" smtClean="0">
                <a:solidFill>
                  <a:schemeClr val="accent5">
                    <a:lumMod val="75000"/>
                  </a:schemeClr>
                </a:solidFill>
              </a:rPr>
              <a:t>mancanegari</a:t>
            </a:r>
            <a:r>
              <a:rPr lang="es-ES" sz="1600" dirty="0" smtClean="0">
                <a:solidFill>
                  <a:schemeClr val="accent5">
                    <a:lumMod val="75000"/>
                  </a:schemeClr>
                </a:solidFill>
              </a:rPr>
              <a:t> y perdónalos por sus </a:t>
            </a:r>
          </a:p>
          <a:p>
            <a:r>
              <a:rPr lang="es-ES" sz="1600" dirty="0" smtClean="0">
                <a:solidFill>
                  <a:schemeClr val="accent5">
                    <a:lumMod val="75000"/>
                  </a:schemeClr>
                </a:solidFill>
              </a:rPr>
              <a:t>   prácticas demoníacas. </a:t>
            </a:r>
          </a:p>
          <a:p>
            <a:endParaRPr lang="es-ES" sz="1600" dirty="0" smtClean="0">
              <a:solidFill>
                <a:schemeClr val="accent5">
                  <a:lumMod val="75000"/>
                </a:schemeClr>
              </a:solidFill>
            </a:endParaRPr>
          </a:p>
          <a:p>
            <a:r>
              <a:rPr lang="es-ES" sz="1600" dirty="0" smtClean="0">
                <a:solidFill>
                  <a:schemeClr val="accent5">
                    <a:lumMod val="75000"/>
                  </a:schemeClr>
                </a:solidFill>
              </a:rPr>
              <a:t>• Señor, guía a la iglesia latina en el envío masivo de obreros a este pueblo </a:t>
            </a:r>
          </a:p>
          <a:p>
            <a:r>
              <a:rPr lang="es-ES" sz="1600" dirty="0" smtClean="0">
                <a:solidFill>
                  <a:schemeClr val="accent5">
                    <a:lumMod val="75000"/>
                  </a:schemeClr>
                </a:solidFill>
              </a:rPr>
              <a:t>   en tinieblas.</a:t>
            </a:r>
          </a:p>
          <a:p>
            <a:r>
              <a:rPr lang="es-ES" sz="1600" dirty="0" smtClean="0">
                <a:solidFill>
                  <a:schemeClr val="accent5">
                    <a:lumMod val="75000"/>
                  </a:schemeClr>
                </a:solidFill>
              </a:rPr>
              <a:t> </a:t>
            </a:r>
          </a:p>
          <a:p>
            <a:r>
              <a:rPr lang="es-ES" sz="1600" dirty="0" smtClean="0">
                <a:solidFill>
                  <a:schemeClr val="accent5">
                    <a:lumMod val="75000"/>
                  </a:schemeClr>
                </a:solidFill>
              </a:rPr>
              <a:t>• Padre, revela a esta etnia la futilidad de confiar en cualquier cosa menos </a:t>
            </a:r>
          </a:p>
          <a:p>
            <a:r>
              <a:rPr lang="es-ES" sz="1600" dirty="0" smtClean="0">
                <a:solidFill>
                  <a:schemeClr val="accent5">
                    <a:lumMod val="75000"/>
                  </a:schemeClr>
                </a:solidFill>
              </a:rPr>
              <a:t>   que en tu Palabra.</a:t>
            </a:r>
            <a:endParaRPr lang="en-US" sz="1600" dirty="0">
              <a:solidFill>
                <a:schemeClr val="accent5">
                  <a:lumMod val="75000"/>
                </a:schemeClr>
              </a:solidFill>
            </a:endParaRPr>
          </a:p>
        </p:txBody>
      </p:sp>
      <p:grpSp>
        <p:nvGrpSpPr>
          <p:cNvPr id="10" name="Group 9"/>
          <p:cNvGrpSpPr/>
          <p:nvPr/>
        </p:nvGrpSpPr>
        <p:grpSpPr>
          <a:xfrm>
            <a:off x="5181600" y="1371600"/>
            <a:ext cx="3782199" cy="2590800"/>
            <a:chOff x="5181600" y="1371600"/>
            <a:chExt cx="3782199" cy="2590800"/>
          </a:xfrm>
        </p:grpSpPr>
        <p:pic>
          <p:nvPicPr>
            <p:cNvPr id="6146" name="Picture 2"/>
            <p:cNvPicPr>
              <a:picLocks noChangeAspect="1" noChangeArrowheads="1"/>
            </p:cNvPicPr>
            <p:nvPr/>
          </p:nvPicPr>
          <p:blipFill>
            <a:blip r:embed="rId3" cstate="email"/>
            <a:srcRect/>
            <a:stretch>
              <a:fillRect/>
            </a:stretch>
          </p:blipFill>
          <p:spPr bwMode="auto">
            <a:xfrm>
              <a:off x="5181600" y="1378670"/>
              <a:ext cx="3505200" cy="258373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644200" y="2414200"/>
              <a:ext cx="2362200" cy="276999"/>
            </a:xfrm>
            <a:prstGeom prst="rect">
              <a:avLst/>
            </a:prstGeom>
            <a:noFill/>
          </p:spPr>
          <p:txBody>
            <a:bodyPr wrap="square" rtlCol="0">
              <a:spAutoFit/>
            </a:bodyPr>
            <a:lstStyle/>
            <a:p>
              <a:r>
                <a:rPr lang="en-US" sz="1200" dirty="0" smtClean="0"/>
                <a:t>© Franc Le Blanc</a:t>
              </a:r>
              <a:endParaRPr lang="en-US" sz="1200" dirty="0"/>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257800" cy="1261884"/>
          </a:xfrm>
          <a:prstGeom prst="rect">
            <a:avLst/>
          </a:prstGeom>
          <a:noFill/>
          <a:effectLst/>
        </p:spPr>
        <p:txBody>
          <a:bodyPr wrap="square" rtlCol="0">
            <a:spAutoFit/>
          </a:bodyPr>
          <a:lstStyle/>
          <a:p>
            <a:r>
              <a:rPr lang="es-ES" sz="4400" b="1" dirty="0" smtClean="0">
                <a:solidFill>
                  <a:schemeClr val="accent5">
                    <a:lumMod val="75000"/>
                  </a:schemeClr>
                </a:solidFill>
              </a:rPr>
              <a:t>Los </a:t>
            </a:r>
            <a:r>
              <a:rPr lang="es-ES" sz="4400" b="1" dirty="0" err="1" smtClean="0">
                <a:solidFill>
                  <a:schemeClr val="accent5">
                    <a:lumMod val="75000"/>
                  </a:schemeClr>
                </a:solidFill>
              </a:rPr>
              <a:t>jawa</a:t>
            </a:r>
            <a:r>
              <a:rPr lang="es-ES" sz="4400" b="1" dirty="0" smtClean="0">
                <a:solidFill>
                  <a:schemeClr val="accent5">
                    <a:lumMod val="75000"/>
                  </a:schemeClr>
                </a:solidFill>
              </a:rPr>
              <a:t> </a:t>
            </a:r>
            <a:r>
              <a:rPr lang="es-ES" sz="4400" b="1" dirty="0" err="1" smtClean="0">
                <a:solidFill>
                  <a:schemeClr val="accent5">
                    <a:lumMod val="75000"/>
                  </a:schemeClr>
                </a:solidFill>
              </a:rPr>
              <a:t>pesisir</a:t>
            </a:r>
            <a:r>
              <a:rPr lang="es-ES" sz="4400" b="1" dirty="0" smtClean="0">
                <a:solidFill>
                  <a:schemeClr val="accent5">
                    <a:lumMod val="75000"/>
                  </a:schemeClr>
                </a:solidFill>
              </a:rPr>
              <a:t> </a:t>
            </a:r>
            <a:r>
              <a:rPr lang="es-ES" sz="4400" b="1" dirty="0" err="1" smtClean="0">
                <a:solidFill>
                  <a:schemeClr val="accent5">
                    <a:lumMod val="75000"/>
                  </a:schemeClr>
                </a:solidFill>
              </a:rPr>
              <a:t>lor</a:t>
            </a:r>
            <a:r>
              <a:rPr lang="es-ES" sz="4400" b="1" dirty="0" smtClean="0">
                <a:solidFill>
                  <a:schemeClr val="accent5">
                    <a:lumMod val="75000"/>
                  </a:schemeClr>
                </a:solidFill>
              </a:rPr>
              <a:t> </a:t>
            </a:r>
          </a:p>
          <a:p>
            <a:r>
              <a:rPr lang="es-ES" sz="3200" b="1" dirty="0" smtClean="0">
                <a:solidFill>
                  <a:schemeClr val="accent5">
                    <a:lumMod val="75000"/>
                  </a:schemeClr>
                </a:solidFill>
              </a:rPr>
              <a:t>de Indonesia</a:t>
            </a:r>
            <a:endParaRPr lang="en-US" sz="3200" b="1" dirty="0">
              <a:solidFill>
                <a:schemeClr val="accent5">
                  <a:lumMod val="75000"/>
                </a:schemeClr>
              </a:solidFill>
            </a:endParaRPr>
          </a:p>
        </p:txBody>
      </p:sp>
      <p:sp>
        <p:nvSpPr>
          <p:cNvPr id="7" name="TextBox 6"/>
          <p:cNvSpPr txBox="1"/>
          <p:nvPr/>
        </p:nvSpPr>
        <p:spPr>
          <a:xfrm>
            <a:off x="381000" y="1654076"/>
            <a:ext cx="5715000" cy="2308324"/>
          </a:xfrm>
          <a:prstGeom prst="rect">
            <a:avLst/>
          </a:prstGeom>
          <a:noFill/>
        </p:spPr>
        <p:txBody>
          <a:bodyPr wrap="square" rtlCol="0">
            <a:spAutoFit/>
          </a:bodyPr>
          <a:lstStyle/>
          <a:p>
            <a:r>
              <a:rPr lang="es-ES" b="1" dirty="0" smtClean="0"/>
              <a:t>Los </a:t>
            </a:r>
            <a:r>
              <a:rPr lang="es-ES" b="1" dirty="0" err="1" smtClean="0"/>
              <a:t>pesisir</a:t>
            </a:r>
            <a:r>
              <a:rPr lang="es-ES" b="1" dirty="0" smtClean="0"/>
              <a:t> </a:t>
            </a:r>
            <a:r>
              <a:rPr lang="es-ES" b="1" dirty="0" err="1" smtClean="0"/>
              <a:t>lor</a:t>
            </a:r>
            <a:r>
              <a:rPr lang="es-ES" b="1" dirty="0" smtClean="0"/>
              <a:t>, generalmente se conocen como más reservados y preocupados por la cortesía que muchos de los otros grupos indonesios. Tienden a ser orgullosos de lo que consideran es su moderna cosmovisión y su fuerte compromiso islámico. Casi todos son musulmanes suníes. Muchos consideran sagradas las tumbas de dos hombres santos. La gente llega a visitar estas tumbas para adorar y buscar bendición. </a:t>
            </a:r>
            <a:endParaRPr lang="en-US" b="1" dirty="0"/>
          </a:p>
        </p:txBody>
      </p:sp>
      <p:sp>
        <p:nvSpPr>
          <p:cNvPr id="9" name="TextBox 8"/>
          <p:cNvSpPr txBox="1"/>
          <p:nvPr/>
        </p:nvSpPr>
        <p:spPr>
          <a:xfrm>
            <a:off x="381000" y="41071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de las naciones, revela tu gran amor para con el pueblo </a:t>
            </a:r>
            <a:r>
              <a:rPr lang="es-ES" sz="1600" dirty="0" err="1" smtClean="0">
                <a:solidFill>
                  <a:schemeClr val="accent5">
                    <a:lumMod val="75000"/>
                  </a:schemeClr>
                </a:solidFill>
              </a:rPr>
              <a:t>jawa</a:t>
            </a:r>
            <a:r>
              <a:rPr lang="es-ES" sz="1600" dirty="0" smtClean="0">
                <a:solidFill>
                  <a:schemeClr val="accent5">
                    <a:lumMod val="75000"/>
                  </a:schemeClr>
                </a:solidFill>
              </a:rPr>
              <a:t> </a:t>
            </a:r>
            <a:r>
              <a:rPr lang="es-ES" sz="1600" dirty="0" err="1" smtClean="0">
                <a:solidFill>
                  <a:schemeClr val="accent5">
                    <a:lumMod val="75000"/>
                  </a:schemeClr>
                </a:solidFill>
              </a:rPr>
              <a:t>pesisir</a:t>
            </a:r>
            <a:r>
              <a:rPr lang="es-ES" sz="1600" dirty="0" smtClean="0">
                <a:solidFill>
                  <a:schemeClr val="accent5">
                    <a:lumMod val="75000"/>
                  </a:schemeClr>
                </a:solidFill>
              </a:rPr>
              <a:t> </a:t>
            </a:r>
            <a:r>
              <a:rPr lang="es-ES" sz="1600" dirty="0" err="1" smtClean="0">
                <a:solidFill>
                  <a:schemeClr val="accent5">
                    <a:lumMod val="75000"/>
                  </a:schemeClr>
                </a:solidFill>
              </a:rPr>
              <a:t>lor</a:t>
            </a:r>
            <a:r>
              <a:rPr lang="es-ES" sz="1600" dirty="0" smtClean="0">
                <a:solidFill>
                  <a:schemeClr val="accent5">
                    <a:lumMod val="75000"/>
                  </a:schemeClr>
                </a:solidFill>
              </a:rPr>
              <a:t>.</a:t>
            </a:r>
          </a:p>
          <a:p>
            <a:endParaRPr lang="es-ES" sz="1600" dirty="0" smtClean="0">
              <a:solidFill>
                <a:schemeClr val="accent5">
                  <a:lumMod val="75000"/>
                </a:schemeClr>
              </a:solidFill>
            </a:endParaRPr>
          </a:p>
          <a:p>
            <a:r>
              <a:rPr lang="es-ES" sz="1600" dirty="0" smtClean="0">
                <a:solidFill>
                  <a:schemeClr val="accent5">
                    <a:lumMod val="75000"/>
                  </a:schemeClr>
                </a:solidFill>
              </a:rPr>
              <a:t>• Padre Eterno, levanta evangelistas audaces entre los </a:t>
            </a:r>
            <a:r>
              <a:rPr lang="es-ES" sz="1600" dirty="0" err="1" smtClean="0">
                <a:solidFill>
                  <a:schemeClr val="accent5">
                    <a:lumMod val="75000"/>
                  </a:schemeClr>
                </a:solidFill>
              </a:rPr>
              <a:t>pesisir</a:t>
            </a:r>
            <a:r>
              <a:rPr lang="es-ES" sz="1600" dirty="0" smtClean="0">
                <a:solidFill>
                  <a:schemeClr val="accent5">
                    <a:lumMod val="75000"/>
                  </a:schemeClr>
                </a:solidFill>
              </a:rPr>
              <a:t> </a:t>
            </a:r>
            <a:r>
              <a:rPr lang="es-ES" sz="1600" dirty="0" err="1" smtClean="0">
                <a:solidFill>
                  <a:schemeClr val="accent5">
                    <a:lumMod val="75000"/>
                  </a:schemeClr>
                </a:solidFill>
              </a:rPr>
              <a:t>lor</a:t>
            </a:r>
            <a:r>
              <a:rPr lang="es-ES" sz="1600" dirty="0" smtClean="0">
                <a:solidFill>
                  <a:schemeClr val="accent5">
                    <a:lumMod val="75000"/>
                  </a:schemeClr>
                </a:solidFill>
              </a:rPr>
              <a:t> que lleven </a:t>
            </a:r>
          </a:p>
          <a:p>
            <a:r>
              <a:rPr lang="es-ES" sz="1600" dirty="0" smtClean="0">
                <a:solidFill>
                  <a:schemeClr val="accent5">
                    <a:lumMod val="75000"/>
                  </a:schemeClr>
                </a:solidFill>
              </a:rPr>
              <a:t>   tu palabra a su propia gente.</a:t>
            </a:r>
          </a:p>
          <a:p>
            <a:endParaRPr lang="es-ES" sz="1600" dirty="0" smtClean="0">
              <a:solidFill>
                <a:schemeClr val="accent5">
                  <a:lumMod val="75000"/>
                </a:schemeClr>
              </a:solidFill>
            </a:endParaRPr>
          </a:p>
          <a:p>
            <a:r>
              <a:rPr lang="es-ES" sz="1600" dirty="0" smtClean="0">
                <a:solidFill>
                  <a:schemeClr val="accent5">
                    <a:lumMod val="75000"/>
                  </a:schemeClr>
                </a:solidFill>
              </a:rPr>
              <a:t>• Dios de toda compasión, usa los problemas económicos para que </a:t>
            </a:r>
          </a:p>
          <a:p>
            <a:r>
              <a:rPr lang="es-ES" sz="1600" dirty="0" smtClean="0">
                <a:solidFill>
                  <a:schemeClr val="accent5">
                    <a:lumMod val="75000"/>
                  </a:schemeClr>
                </a:solidFill>
              </a:rPr>
              <a:t>   los </a:t>
            </a:r>
            <a:r>
              <a:rPr lang="es-ES" sz="1600" dirty="0" err="1" smtClean="0">
                <a:solidFill>
                  <a:schemeClr val="accent5">
                    <a:lumMod val="75000"/>
                  </a:schemeClr>
                </a:solidFill>
              </a:rPr>
              <a:t>jawa</a:t>
            </a:r>
            <a:r>
              <a:rPr lang="es-ES" sz="1600" dirty="0" smtClean="0">
                <a:solidFill>
                  <a:schemeClr val="accent5">
                    <a:lumMod val="75000"/>
                  </a:schemeClr>
                </a:solidFill>
              </a:rPr>
              <a:t> </a:t>
            </a:r>
            <a:r>
              <a:rPr lang="es-ES" sz="1600" dirty="0" err="1" smtClean="0">
                <a:solidFill>
                  <a:schemeClr val="accent5">
                    <a:lumMod val="75000"/>
                  </a:schemeClr>
                </a:solidFill>
              </a:rPr>
              <a:t>pesisir</a:t>
            </a:r>
            <a:r>
              <a:rPr lang="es-ES" sz="1600" dirty="0" smtClean="0">
                <a:solidFill>
                  <a:schemeClr val="accent5">
                    <a:lumMod val="75000"/>
                  </a:schemeClr>
                </a:solidFill>
              </a:rPr>
              <a:t> </a:t>
            </a:r>
            <a:r>
              <a:rPr lang="es-ES" sz="1600" dirty="0" err="1" smtClean="0">
                <a:solidFill>
                  <a:schemeClr val="accent5">
                    <a:lumMod val="75000"/>
                  </a:schemeClr>
                </a:solidFill>
              </a:rPr>
              <a:t>lor</a:t>
            </a:r>
            <a:r>
              <a:rPr lang="es-ES" sz="1600" dirty="0" smtClean="0">
                <a:solidFill>
                  <a:schemeClr val="accent5">
                    <a:lumMod val="75000"/>
                  </a:schemeClr>
                </a:solidFill>
              </a:rPr>
              <a:t> puedan ver su necesidad de ti.</a:t>
            </a:r>
            <a:endParaRPr lang="en-US" sz="1600" dirty="0">
              <a:solidFill>
                <a:schemeClr val="accent5">
                  <a:lumMod val="75000"/>
                </a:schemeClr>
              </a:solidFill>
            </a:endParaRPr>
          </a:p>
        </p:txBody>
      </p:sp>
      <p:grpSp>
        <p:nvGrpSpPr>
          <p:cNvPr id="10" name="Group 9"/>
          <p:cNvGrpSpPr/>
          <p:nvPr/>
        </p:nvGrpSpPr>
        <p:grpSpPr>
          <a:xfrm>
            <a:off x="6400800" y="1066800"/>
            <a:ext cx="2562999" cy="3145536"/>
            <a:chOff x="6400800" y="1066800"/>
            <a:chExt cx="2562999" cy="3145536"/>
          </a:xfrm>
        </p:grpSpPr>
        <p:pic>
          <p:nvPicPr>
            <p:cNvPr id="7170" name="Picture 2"/>
            <p:cNvPicPr>
              <a:picLocks noChangeAspect="1" noChangeArrowheads="1"/>
            </p:cNvPicPr>
            <p:nvPr/>
          </p:nvPicPr>
          <p:blipFill>
            <a:blip r:embed="rId3" cstate="print"/>
            <a:srcRect/>
            <a:stretch>
              <a:fillRect/>
            </a:stretch>
          </p:blipFill>
          <p:spPr bwMode="auto">
            <a:xfrm>
              <a:off x="6400800" y="1066800"/>
              <a:ext cx="2286000" cy="314553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644200" y="2414200"/>
              <a:ext cx="2362200" cy="276999"/>
            </a:xfrm>
            <a:prstGeom prst="rect">
              <a:avLst/>
            </a:prstGeom>
            <a:noFill/>
          </p:spPr>
          <p:txBody>
            <a:bodyPr wrap="square" rtlCol="0">
              <a:spAutoFit/>
            </a:bodyPr>
            <a:lstStyle/>
            <a:p>
              <a:r>
                <a:rPr lang="en-US" sz="1200" dirty="0" smtClean="0"/>
                <a:t>© Franc Le Blanc</a:t>
              </a:r>
              <a:endParaRPr lang="en-US" sz="1200"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2484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madura</a:t>
            </a:r>
            <a:r>
              <a:rPr lang="en-US" sz="4400" b="1" dirty="0" smtClean="0">
                <a:solidFill>
                  <a:schemeClr val="accent5">
                    <a:lumMod val="75000"/>
                  </a:schemeClr>
                </a:solidFill>
              </a:rPr>
              <a:t> </a:t>
            </a:r>
            <a:r>
              <a:rPr lang="en-US" sz="3200" b="1" dirty="0" smtClean="0">
                <a:solidFill>
                  <a:schemeClr val="accent5">
                    <a:lumMod val="75000"/>
                  </a:schemeClr>
                </a:solidFill>
              </a:rPr>
              <a:t>de Indonesia</a:t>
            </a:r>
            <a:endParaRPr lang="en-US" sz="3200" b="1" dirty="0">
              <a:solidFill>
                <a:schemeClr val="accent5">
                  <a:lumMod val="75000"/>
                </a:schemeClr>
              </a:solidFill>
            </a:endParaRPr>
          </a:p>
        </p:txBody>
      </p:sp>
      <p:sp>
        <p:nvSpPr>
          <p:cNvPr id="7" name="TextBox 6"/>
          <p:cNvSpPr txBox="1"/>
          <p:nvPr/>
        </p:nvSpPr>
        <p:spPr>
          <a:xfrm>
            <a:off x="381000" y="1273076"/>
            <a:ext cx="5638800" cy="2308324"/>
          </a:xfrm>
          <a:prstGeom prst="rect">
            <a:avLst/>
          </a:prstGeom>
          <a:noFill/>
        </p:spPr>
        <p:txBody>
          <a:bodyPr wrap="square" rtlCol="0">
            <a:spAutoFit/>
          </a:bodyPr>
          <a:lstStyle/>
          <a:p>
            <a:r>
              <a:rPr lang="es-ES" b="1" dirty="0" smtClean="0"/>
              <a:t>La etnia madura es la tercera etnia más grande de Indonesia. Constituye el 7 por ciento de la población de Indonesia. Es reconocida por su estilo de vida y carácter estricto por lo que han sufrido opresión. La mayoría de los madura se conocen por ser grandes devotos musulmanes suníes. Sin embargo muchos de ellos buscan seguridad a través del uso de hechizos mágicos en un intento de controlar a los espíritus buenos y malos. </a:t>
            </a:r>
            <a:endParaRPr lang="en-US" b="1" dirty="0"/>
          </a:p>
        </p:txBody>
      </p:sp>
      <p:sp>
        <p:nvSpPr>
          <p:cNvPr id="9" name="TextBox 8"/>
          <p:cNvSpPr txBox="1"/>
          <p:nvPr/>
        </p:nvSpPr>
        <p:spPr>
          <a:xfrm>
            <a:off x="381000" y="39547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Celestial, revélate a los madura y que su carácter no sea un obstáculo.</a:t>
            </a:r>
          </a:p>
          <a:p>
            <a:endParaRPr lang="es-ES" sz="1600" dirty="0" smtClean="0">
              <a:solidFill>
                <a:schemeClr val="accent5">
                  <a:lumMod val="75000"/>
                </a:schemeClr>
              </a:solidFill>
            </a:endParaRPr>
          </a:p>
          <a:p>
            <a:r>
              <a:rPr lang="es-ES" sz="1600" dirty="0" smtClean="0">
                <a:solidFill>
                  <a:schemeClr val="accent5">
                    <a:lumMod val="75000"/>
                  </a:schemeClr>
                </a:solidFill>
              </a:rPr>
              <a:t>• Señor, bendice al pueblo madura con una aceptación masiva de tu Palabra </a:t>
            </a:r>
          </a:p>
          <a:p>
            <a:r>
              <a:rPr lang="es-ES" sz="1600" dirty="0" smtClean="0">
                <a:solidFill>
                  <a:schemeClr val="accent5">
                    <a:lumMod val="75000"/>
                  </a:schemeClr>
                </a:solidFill>
              </a:rPr>
              <a:t>   y tu verdad.</a:t>
            </a:r>
          </a:p>
          <a:p>
            <a:endParaRPr lang="es-ES" sz="1600" dirty="0" smtClean="0">
              <a:solidFill>
                <a:schemeClr val="accent5">
                  <a:lumMod val="75000"/>
                </a:schemeClr>
              </a:solidFill>
            </a:endParaRPr>
          </a:p>
          <a:p>
            <a:r>
              <a:rPr lang="es-ES" sz="1600" dirty="0" smtClean="0">
                <a:solidFill>
                  <a:schemeClr val="accent5">
                    <a:lumMod val="75000"/>
                  </a:schemeClr>
                </a:solidFill>
              </a:rPr>
              <a:t>• Padre Amado, levanta un ejército de oración en América Latina que pueda</a:t>
            </a:r>
          </a:p>
          <a:p>
            <a:r>
              <a:rPr lang="es-ES" sz="1600" dirty="0" smtClean="0">
                <a:solidFill>
                  <a:schemeClr val="accent5">
                    <a:lumMod val="75000"/>
                  </a:schemeClr>
                </a:solidFill>
              </a:rPr>
              <a:t>   impactar a los madura con la salvación y vida eterna.</a:t>
            </a:r>
            <a:endParaRPr lang="en-US" sz="1600" dirty="0">
              <a:solidFill>
                <a:schemeClr val="accent5">
                  <a:lumMod val="75000"/>
                </a:schemeClr>
              </a:solidFill>
            </a:endParaRPr>
          </a:p>
        </p:txBody>
      </p:sp>
      <p:grpSp>
        <p:nvGrpSpPr>
          <p:cNvPr id="10" name="Group 9"/>
          <p:cNvGrpSpPr/>
          <p:nvPr/>
        </p:nvGrpSpPr>
        <p:grpSpPr>
          <a:xfrm>
            <a:off x="6400800" y="960194"/>
            <a:ext cx="2486799" cy="3078406"/>
            <a:chOff x="6400800" y="960194"/>
            <a:chExt cx="2486799" cy="3078406"/>
          </a:xfrm>
        </p:grpSpPr>
        <p:pic>
          <p:nvPicPr>
            <p:cNvPr id="8194" name="Picture 2"/>
            <p:cNvPicPr>
              <a:picLocks noChangeAspect="1" noChangeArrowheads="1"/>
            </p:cNvPicPr>
            <p:nvPr/>
          </p:nvPicPr>
          <p:blipFill>
            <a:blip r:embed="rId3" cstate="print"/>
            <a:srcRect/>
            <a:stretch>
              <a:fillRect/>
            </a:stretch>
          </p:blipFill>
          <p:spPr bwMode="auto">
            <a:xfrm>
              <a:off x="6400800" y="960194"/>
              <a:ext cx="2205038" cy="307840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568000" y="2414200"/>
              <a:ext cx="2362200" cy="276999"/>
            </a:xfrm>
            <a:prstGeom prst="rect">
              <a:avLst/>
            </a:prstGeom>
            <a:noFill/>
          </p:spPr>
          <p:txBody>
            <a:bodyPr wrap="square" rtlCol="0">
              <a:spAutoFit/>
            </a:bodyPr>
            <a:lstStyle/>
            <a:p>
              <a:r>
                <a:rPr lang="en-US" sz="1200" dirty="0" smtClean="0"/>
                <a:t>© Create International</a:t>
              </a:r>
              <a:endParaRPr lang="en-US" sz="1200"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0960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rejanges</a:t>
            </a:r>
            <a:r>
              <a:rPr lang="en-US" sz="4400" b="1" dirty="0" smtClean="0">
                <a:solidFill>
                  <a:schemeClr val="accent5">
                    <a:lumMod val="75000"/>
                  </a:schemeClr>
                </a:solidFill>
              </a:rPr>
              <a:t> </a:t>
            </a:r>
            <a:r>
              <a:rPr lang="en-US" sz="3200" b="1" dirty="0" smtClean="0">
                <a:solidFill>
                  <a:schemeClr val="accent5">
                    <a:lumMod val="75000"/>
                  </a:schemeClr>
                </a:solidFill>
              </a:rPr>
              <a:t>de Indonesia </a:t>
            </a:r>
            <a:endParaRPr lang="en-US" sz="3200" b="1" dirty="0">
              <a:solidFill>
                <a:schemeClr val="accent5">
                  <a:lumMod val="75000"/>
                </a:schemeClr>
              </a:solidFill>
            </a:endParaRPr>
          </a:p>
        </p:txBody>
      </p:sp>
      <p:sp>
        <p:nvSpPr>
          <p:cNvPr id="7" name="TextBox 6"/>
          <p:cNvSpPr txBox="1"/>
          <p:nvPr/>
        </p:nvSpPr>
        <p:spPr>
          <a:xfrm>
            <a:off x="381000" y="1219200"/>
            <a:ext cx="5562600" cy="2308324"/>
          </a:xfrm>
          <a:prstGeom prst="rect">
            <a:avLst/>
          </a:prstGeom>
          <a:noFill/>
        </p:spPr>
        <p:txBody>
          <a:bodyPr wrap="square" rtlCol="0">
            <a:spAutoFit/>
          </a:bodyPr>
          <a:lstStyle/>
          <a:p>
            <a:r>
              <a:rPr lang="es-ES" b="1" dirty="0" smtClean="0"/>
              <a:t>El millón de </a:t>
            </a:r>
            <a:r>
              <a:rPr lang="es-ES" b="1" dirty="0" err="1" smtClean="0"/>
              <a:t>rejanges</a:t>
            </a:r>
            <a:r>
              <a:rPr lang="es-ES" b="1" dirty="0" smtClean="0"/>
              <a:t> viven en el occidente de la isla de Sumatra. La mayoría profesa el islam. Sin embargo, el animismo es parte de su vida diaria y sus creencias. Creen firmemente en el mundo invisible y en una gran variedad de espíritus. Usan la magia para muchas cosas: para hacer daño a sus enemigos que están lejos, para hacer juramentos rituales en lugares secretos, y para practicar la adivinación en tumbas sagradas.</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smtClean="0"/>
          </a:p>
          <a:p>
            <a:r>
              <a:rPr lang="es-ES" sz="1600" dirty="0" smtClean="0">
                <a:solidFill>
                  <a:schemeClr val="accent5">
                    <a:lumMod val="75000"/>
                  </a:schemeClr>
                </a:solidFill>
              </a:rPr>
              <a:t>• Amado Señor, abre los ojos de los </a:t>
            </a:r>
            <a:r>
              <a:rPr lang="es-ES" sz="1600" dirty="0" err="1" smtClean="0">
                <a:solidFill>
                  <a:schemeClr val="accent5">
                    <a:lumMod val="75000"/>
                  </a:schemeClr>
                </a:solidFill>
              </a:rPr>
              <a:t>rejanges</a:t>
            </a:r>
            <a:r>
              <a:rPr lang="es-ES" sz="1600" dirty="0" smtClean="0">
                <a:solidFill>
                  <a:schemeClr val="accent5">
                    <a:lumMod val="75000"/>
                  </a:schemeClr>
                </a:solidFill>
              </a:rPr>
              <a:t> para que escuchen y acepten la verdad </a:t>
            </a:r>
          </a:p>
          <a:p>
            <a:r>
              <a:rPr lang="es-ES" sz="1600" dirty="0" smtClean="0">
                <a:solidFill>
                  <a:schemeClr val="accent5">
                    <a:lumMod val="75000"/>
                  </a:schemeClr>
                </a:solidFill>
              </a:rPr>
              <a:t>   de tu evangelio.</a:t>
            </a:r>
          </a:p>
          <a:p>
            <a:endParaRPr lang="es-ES" sz="1600" dirty="0" smtClean="0">
              <a:solidFill>
                <a:schemeClr val="accent5">
                  <a:lumMod val="75000"/>
                </a:schemeClr>
              </a:solidFill>
            </a:endParaRPr>
          </a:p>
          <a:p>
            <a:r>
              <a:rPr lang="es-ES" sz="1600" dirty="0" smtClean="0">
                <a:solidFill>
                  <a:schemeClr val="accent5">
                    <a:lumMod val="75000"/>
                  </a:schemeClr>
                </a:solidFill>
              </a:rPr>
              <a:t>• Dios todopoderoso, levanta a obreros cristianos indonesios y latinos con una </a:t>
            </a:r>
          </a:p>
          <a:p>
            <a:r>
              <a:rPr lang="es-ES" sz="1600" dirty="0" smtClean="0">
                <a:solidFill>
                  <a:schemeClr val="accent5">
                    <a:lumMod val="75000"/>
                  </a:schemeClr>
                </a:solidFill>
              </a:rPr>
              <a:t>   carga por alcanzar a los </a:t>
            </a:r>
            <a:r>
              <a:rPr lang="es-ES" sz="1600" dirty="0" err="1" smtClean="0">
                <a:solidFill>
                  <a:schemeClr val="accent5">
                    <a:lumMod val="75000"/>
                  </a:schemeClr>
                </a:solidFill>
              </a:rPr>
              <a:t>rejanges</a:t>
            </a:r>
            <a:r>
              <a:rPr lang="es-ES" sz="1600" dirty="0" smtClean="0">
                <a:solidFill>
                  <a:schemeClr val="accent5">
                    <a:lumMod val="75000"/>
                  </a:schemeClr>
                </a:solidFill>
              </a:rPr>
              <a:t> con tus buenas nuevas.</a:t>
            </a:r>
          </a:p>
          <a:p>
            <a:endParaRPr lang="es-ES" sz="1600" dirty="0" smtClean="0">
              <a:solidFill>
                <a:schemeClr val="accent5">
                  <a:lumMod val="75000"/>
                </a:schemeClr>
              </a:solidFill>
            </a:endParaRPr>
          </a:p>
          <a:p>
            <a:r>
              <a:rPr lang="es-ES" sz="1600" dirty="0" smtClean="0">
                <a:solidFill>
                  <a:schemeClr val="accent5">
                    <a:lumMod val="75000"/>
                  </a:schemeClr>
                </a:solidFill>
              </a:rPr>
              <a:t>• Santo Dios, perdona a los </a:t>
            </a:r>
            <a:r>
              <a:rPr lang="es-ES" sz="1600" dirty="0" err="1" smtClean="0">
                <a:solidFill>
                  <a:schemeClr val="accent5">
                    <a:lumMod val="75000"/>
                  </a:schemeClr>
                </a:solidFill>
              </a:rPr>
              <a:t>rejanges</a:t>
            </a:r>
            <a:r>
              <a:rPr lang="es-ES" sz="1600" dirty="0" smtClean="0">
                <a:solidFill>
                  <a:schemeClr val="accent5">
                    <a:lumMod val="75000"/>
                  </a:schemeClr>
                </a:solidFill>
              </a:rPr>
              <a:t> por sus prácticas religiosas </a:t>
            </a:r>
          </a:p>
          <a:p>
            <a:r>
              <a:rPr lang="es-ES" sz="1600" dirty="0" smtClean="0">
                <a:solidFill>
                  <a:schemeClr val="accent5">
                    <a:lumMod val="75000"/>
                  </a:schemeClr>
                </a:solidFill>
              </a:rPr>
              <a:t>   que no te agradan. </a:t>
            </a:r>
            <a:endParaRPr lang="en-US" sz="1600" dirty="0">
              <a:solidFill>
                <a:schemeClr val="accent5">
                  <a:lumMod val="75000"/>
                </a:schemeClr>
              </a:solidFill>
            </a:endParaRPr>
          </a:p>
        </p:txBody>
      </p:sp>
      <p:grpSp>
        <p:nvGrpSpPr>
          <p:cNvPr id="8" name="Group 7"/>
          <p:cNvGrpSpPr/>
          <p:nvPr/>
        </p:nvGrpSpPr>
        <p:grpSpPr>
          <a:xfrm>
            <a:off x="6400800" y="533399"/>
            <a:ext cx="2486801" cy="3505201"/>
            <a:chOff x="6400800" y="533399"/>
            <a:chExt cx="2486801" cy="3505201"/>
          </a:xfrm>
        </p:grpSpPr>
        <p:pic>
          <p:nvPicPr>
            <p:cNvPr id="9218" name="Picture 2"/>
            <p:cNvPicPr>
              <a:picLocks noChangeAspect="1" noChangeArrowheads="1"/>
            </p:cNvPicPr>
            <p:nvPr/>
          </p:nvPicPr>
          <p:blipFill>
            <a:blip r:embed="rId3" cstate="print"/>
            <a:srcRect/>
            <a:stretch>
              <a:fillRect/>
            </a:stretch>
          </p:blipFill>
          <p:spPr bwMode="auto">
            <a:xfrm>
              <a:off x="6400800" y="914400"/>
              <a:ext cx="2209800" cy="30861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10" name="TextBox 9"/>
            <p:cNvSpPr txBox="1"/>
            <p:nvPr/>
          </p:nvSpPr>
          <p:spPr>
            <a:xfrm rot="16200000">
              <a:off x="6996501" y="2147500"/>
              <a:ext cx="3505201" cy="276999"/>
            </a:xfrm>
            <a:prstGeom prst="rect">
              <a:avLst/>
            </a:prstGeom>
            <a:noFill/>
          </p:spPr>
          <p:txBody>
            <a:bodyPr wrap="square" rtlCol="0">
              <a:spAutoFit/>
            </a:bodyPr>
            <a:lstStyle/>
            <a:p>
              <a:r>
                <a:rPr lang="en-US" sz="1200" dirty="0" smtClean="0"/>
                <a:t>© PJRN - Indonesian National Research Network</a:t>
              </a:r>
              <a:endParaRPr lang="en-US" sz="1200" dirty="0"/>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0198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sunda</a:t>
            </a:r>
            <a:r>
              <a:rPr lang="en-US" sz="4400" b="1" dirty="0" smtClean="0">
                <a:solidFill>
                  <a:schemeClr val="accent5">
                    <a:lumMod val="75000"/>
                  </a:schemeClr>
                </a:solidFill>
              </a:rPr>
              <a:t> </a:t>
            </a:r>
            <a:r>
              <a:rPr lang="en-US" sz="3200" b="1" dirty="0" smtClean="0">
                <a:solidFill>
                  <a:schemeClr val="accent5">
                    <a:lumMod val="75000"/>
                  </a:schemeClr>
                </a:solidFill>
              </a:rPr>
              <a:t>de Indonesia</a:t>
            </a:r>
            <a:endParaRPr lang="en-US" sz="3200" b="1" dirty="0">
              <a:solidFill>
                <a:schemeClr val="accent5">
                  <a:lumMod val="75000"/>
                </a:schemeClr>
              </a:solidFill>
            </a:endParaRPr>
          </a:p>
        </p:txBody>
      </p:sp>
      <p:sp>
        <p:nvSpPr>
          <p:cNvPr id="7" name="TextBox 6"/>
          <p:cNvSpPr txBox="1"/>
          <p:nvPr/>
        </p:nvSpPr>
        <p:spPr>
          <a:xfrm>
            <a:off x="381000" y="1219200"/>
            <a:ext cx="5486400" cy="2308324"/>
          </a:xfrm>
          <a:prstGeom prst="rect">
            <a:avLst/>
          </a:prstGeom>
          <a:noFill/>
        </p:spPr>
        <p:txBody>
          <a:bodyPr wrap="square" rtlCol="0">
            <a:spAutoFit/>
          </a:bodyPr>
          <a:lstStyle/>
          <a:p>
            <a:r>
              <a:rPr lang="es-ES" b="1" dirty="0" smtClean="0"/>
              <a:t>Casi todos los 35.105.000 </a:t>
            </a:r>
            <a:r>
              <a:rPr lang="es-ES" b="1" dirty="0" err="1" smtClean="0"/>
              <a:t>sunda</a:t>
            </a:r>
            <a:r>
              <a:rPr lang="es-ES" b="1" dirty="0" smtClean="0"/>
              <a:t> son musulmanes, y de los más fieles en Indonesia. En muchas áreas se mezclan las costumbres tradicionales con el islam. Buscan proteger su armonía con el mundo natural a través de eventos y ceremonias tradicionales. Por generaciones, los </a:t>
            </a:r>
            <a:r>
              <a:rPr lang="es-ES" b="1" dirty="0" err="1" smtClean="0"/>
              <a:t>sunda</a:t>
            </a:r>
            <a:r>
              <a:rPr lang="es-ES" b="1" dirty="0" smtClean="0"/>
              <a:t> han vivido principalmente en la provincia de Java Occidental y son uno de los grupos que tiene más influencia en el gobierno. </a:t>
            </a:r>
            <a:endParaRPr lang="en-US" b="1" dirty="0"/>
          </a:p>
        </p:txBody>
      </p:sp>
      <p:sp>
        <p:nvSpPr>
          <p:cNvPr id="9" name="TextBox 8"/>
          <p:cNvSpPr txBox="1"/>
          <p:nvPr/>
        </p:nvSpPr>
        <p:spPr>
          <a:xfrm>
            <a:off x="381000" y="38785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equipa a obreros tanto latinos como indonesios a evangelizar y discipular </a:t>
            </a:r>
          </a:p>
          <a:p>
            <a:r>
              <a:rPr lang="es-ES" sz="1600" dirty="0" smtClean="0">
                <a:solidFill>
                  <a:schemeClr val="accent5">
                    <a:lumMod val="75000"/>
                  </a:schemeClr>
                </a:solidFill>
              </a:rPr>
              <a:t>   los nuevos creyentes de formas culturalmente sensibles.</a:t>
            </a:r>
          </a:p>
          <a:p>
            <a:endParaRPr lang="es-ES" sz="1600" dirty="0" smtClean="0">
              <a:solidFill>
                <a:schemeClr val="accent5">
                  <a:lumMod val="75000"/>
                </a:schemeClr>
              </a:solidFill>
            </a:endParaRPr>
          </a:p>
          <a:p>
            <a:r>
              <a:rPr lang="es-ES" sz="1600" dirty="0" smtClean="0">
                <a:solidFill>
                  <a:schemeClr val="accent5">
                    <a:lumMod val="75000"/>
                  </a:schemeClr>
                </a:solidFill>
              </a:rPr>
              <a:t>• Dios, rompe el poder de las fuerzas espirituales que mantienen los </a:t>
            </a:r>
            <a:r>
              <a:rPr lang="es-ES" sz="1600" dirty="0" err="1" smtClean="0">
                <a:solidFill>
                  <a:schemeClr val="accent5">
                    <a:lumMod val="75000"/>
                  </a:schemeClr>
                </a:solidFill>
              </a:rPr>
              <a:t>sunda</a:t>
            </a:r>
            <a:r>
              <a:rPr lang="es-ES" sz="1600" dirty="0" smtClean="0">
                <a:solidFill>
                  <a:schemeClr val="accent5">
                    <a:lumMod val="75000"/>
                  </a:schemeClr>
                </a:solidFill>
              </a:rPr>
              <a:t> </a:t>
            </a:r>
          </a:p>
          <a:p>
            <a:r>
              <a:rPr lang="es-ES" sz="1600" dirty="0" smtClean="0">
                <a:solidFill>
                  <a:schemeClr val="accent5">
                    <a:lumMod val="75000"/>
                  </a:schemeClr>
                </a:solidFill>
              </a:rPr>
              <a:t>   separados de ti.</a:t>
            </a:r>
          </a:p>
          <a:p>
            <a:endParaRPr lang="es-ES" sz="1600" dirty="0" smtClean="0">
              <a:solidFill>
                <a:schemeClr val="accent5">
                  <a:lumMod val="75000"/>
                </a:schemeClr>
              </a:solidFill>
            </a:endParaRPr>
          </a:p>
          <a:p>
            <a:r>
              <a:rPr lang="es-ES" sz="1600" dirty="0" smtClean="0">
                <a:solidFill>
                  <a:schemeClr val="accent5">
                    <a:lumMod val="75000"/>
                  </a:schemeClr>
                </a:solidFill>
              </a:rPr>
              <a:t>• Señor Dios, levanta cristianos </a:t>
            </a:r>
            <a:r>
              <a:rPr lang="es-ES" sz="1600" dirty="0" err="1" smtClean="0">
                <a:solidFill>
                  <a:schemeClr val="accent5">
                    <a:lumMod val="75000"/>
                  </a:schemeClr>
                </a:solidFill>
              </a:rPr>
              <a:t>sunda</a:t>
            </a:r>
            <a:r>
              <a:rPr lang="es-ES" sz="1600" dirty="0" smtClean="0">
                <a:solidFill>
                  <a:schemeClr val="accent5">
                    <a:lumMod val="75000"/>
                  </a:schemeClr>
                </a:solidFill>
              </a:rPr>
              <a:t>.</a:t>
            </a:r>
            <a:endParaRPr lang="en-US" sz="1600" dirty="0">
              <a:solidFill>
                <a:schemeClr val="accent5">
                  <a:lumMod val="75000"/>
                </a:schemeClr>
              </a:solidFill>
            </a:endParaRPr>
          </a:p>
        </p:txBody>
      </p:sp>
      <p:pic>
        <p:nvPicPr>
          <p:cNvPr id="10242" name="Picture 2"/>
          <p:cNvPicPr>
            <a:picLocks noChangeAspect="1" noChangeArrowheads="1"/>
          </p:cNvPicPr>
          <p:nvPr/>
        </p:nvPicPr>
        <p:blipFill>
          <a:blip r:embed="rId3" cstate="email"/>
          <a:srcRect/>
          <a:stretch>
            <a:fillRect/>
          </a:stretch>
        </p:blipFill>
        <p:spPr bwMode="auto">
          <a:xfrm>
            <a:off x="6281738" y="794632"/>
            <a:ext cx="2328862" cy="3243968"/>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7239000" cy="1261884"/>
          </a:xfrm>
          <a:prstGeom prst="rect">
            <a:avLst/>
          </a:prstGeom>
          <a:noFill/>
          <a:effectLst/>
        </p:spPr>
        <p:txBody>
          <a:bodyPr wrap="square" rtlCol="0">
            <a:spAutoFit/>
          </a:bodyPr>
          <a:lstStyle/>
          <a:p>
            <a:r>
              <a:rPr lang="pt-BR" sz="4400" b="1" spc="-150" dirty="0" err="1" smtClean="0">
                <a:solidFill>
                  <a:schemeClr val="accent5">
                    <a:lumMod val="75000"/>
                  </a:schemeClr>
                </a:solidFill>
              </a:rPr>
              <a:t>Campamento</a:t>
            </a:r>
            <a:r>
              <a:rPr lang="pt-BR" sz="4400" b="1" spc="-150" dirty="0" smtClean="0">
                <a:solidFill>
                  <a:schemeClr val="accent5">
                    <a:lumMod val="75000"/>
                  </a:schemeClr>
                </a:solidFill>
              </a:rPr>
              <a:t> de refugiados </a:t>
            </a:r>
            <a:r>
              <a:rPr lang="pt-BR" sz="3200" b="1" dirty="0" err="1" smtClean="0">
                <a:solidFill>
                  <a:schemeClr val="accent5">
                    <a:lumMod val="75000"/>
                  </a:schemeClr>
                </a:solidFill>
              </a:rPr>
              <a:t>Dadaab</a:t>
            </a:r>
            <a:r>
              <a:rPr lang="pt-BR" sz="3200" b="1" dirty="0" smtClean="0">
                <a:solidFill>
                  <a:schemeClr val="accent5">
                    <a:lumMod val="75000"/>
                  </a:schemeClr>
                </a:solidFill>
              </a:rPr>
              <a:t>, </a:t>
            </a:r>
            <a:r>
              <a:rPr lang="pt-BR" sz="3200" b="1" dirty="0" err="1" smtClean="0">
                <a:solidFill>
                  <a:schemeClr val="accent5">
                    <a:lumMod val="75000"/>
                  </a:schemeClr>
                </a:solidFill>
              </a:rPr>
              <a:t>Kenya</a:t>
            </a:r>
            <a:endParaRPr lang="en-US" sz="3200" b="1" dirty="0">
              <a:solidFill>
                <a:schemeClr val="accent5">
                  <a:lumMod val="75000"/>
                </a:schemeClr>
              </a:solidFill>
            </a:endParaRPr>
          </a:p>
        </p:txBody>
      </p:sp>
      <p:sp>
        <p:nvSpPr>
          <p:cNvPr id="7" name="TextBox 6"/>
          <p:cNvSpPr txBox="1"/>
          <p:nvPr/>
        </p:nvSpPr>
        <p:spPr>
          <a:xfrm>
            <a:off x="381000" y="1676400"/>
            <a:ext cx="5791200" cy="2308324"/>
          </a:xfrm>
          <a:prstGeom prst="rect">
            <a:avLst/>
          </a:prstGeom>
          <a:noFill/>
        </p:spPr>
        <p:txBody>
          <a:bodyPr wrap="square" rtlCol="0">
            <a:spAutoFit/>
          </a:bodyPr>
          <a:lstStyle/>
          <a:p>
            <a:r>
              <a:rPr lang="es-ES" b="1" dirty="0" err="1" smtClean="0"/>
              <a:t>Dadaab</a:t>
            </a:r>
            <a:r>
              <a:rPr lang="es-ES" b="1" dirty="0" smtClean="0"/>
              <a:t> es el campo de refugiados más grande y más viejo del todo en mundo. Más de 230.000 personas luchan por la vida allí. El campamento está ubicado a 80 kilómetros de la frontera con Somalia. Fue establecido en 1991 y recibe unos 500 refugiados diarios que están huyendo del conflicto en Somalia. Hay pocos trabajos en el campamento que supuestamente iba a ser solo un lugar temporal. La gente está aburrida y no tiene esperanza. </a:t>
            </a:r>
            <a:endParaRPr lang="en-US" b="1" dirty="0"/>
          </a:p>
        </p:txBody>
      </p:sp>
      <p:sp>
        <p:nvSpPr>
          <p:cNvPr id="9" name="TextBox 8"/>
          <p:cNvSpPr txBox="1"/>
          <p:nvPr/>
        </p:nvSpPr>
        <p:spPr>
          <a:xfrm>
            <a:off x="381000" y="418332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ten compasión de los somalíes que están sufriendo tanto en ese campamento.</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manda equipos de creyentes latinoamericanos para que ministren </a:t>
            </a:r>
          </a:p>
          <a:p>
            <a:r>
              <a:rPr lang="es-ES" sz="1600" dirty="0" smtClean="0">
                <a:solidFill>
                  <a:schemeClr val="accent5">
                    <a:lumMod val="75000"/>
                  </a:schemeClr>
                </a:solidFill>
              </a:rPr>
              <a:t>   a los refugiados y así mostrarles que tú te preocupas por ellos.</a:t>
            </a:r>
          </a:p>
          <a:p>
            <a:r>
              <a:rPr lang="es-ES" sz="1600" dirty="0" smtClean="0">
                <a:solidFill>
                  <a:schemeClr val="accent5">
                    <a:lumMod val="75000"/>
                  </a:schemeClr>
                </a:solidFill>
              </a:rPr>
              <a:t> </a:t>
            </a:r>
          </a:p>
          <a:p>
            <a:r>
              <a:rPr lang="es-ES" sz="1600" dirty="0" smtClean="0">
                <a:solidFill>
                  <a:schemeClr val="accent5">
                    <a:lumMod val="75000"/>
                  </a:schemeClr>
                </a:solidFill>
              </a:rPr>
              <a:t>• Señor, anima a la iglesia a hacer cualquier sacrificio para que esta etnia </a:t>
            </a:r>
          </a:p>
          <a:p>
            <a:r>
              <a:rPr lang="es-ES" sz="1600" dirty="0" smtClean="0">
                <a:solidFill>
                  <a:schemeClr val="accent5">
                    <a:lumMod val="75000"/>
                  </a:schemeClr>
                </a:solidFill>
              </a:rPr>
              <a:t>   escuche la Verdad.</a:t>
            </a:r>
            <a:endParaRPr lang="en-US" sz="1600" dirty="0">
              <a:solidFill>
                <a:schemeClr val="accent5">
                  <a:lumMod val="75000"/>
                </a:schemeClr>
              </a:solidFill>
            </a:endParaRPr>
          </a:p>
        </p:txBody>
      </p:sp>
      <p:pic>
        <p:nvPicPr>
          <p:cNvPr id="11266" name="Picture 2"/>
          <p:cNvPicPr>
            <a:picLocks noChangeAspect="1" noChangeArrowheads="1"/>
          </p:cNvPicPr>
          <p:nvPr/>
        </p:nvPicPr>
        <p:blipFill>
          <a:blip r:embed="rId3" cstate="email"/>
          <a:srcRect/>
          <a:stretch>
            <a:fillRect/>
          </a:stretch>
        </p:blipFill>
        <p:spPr bwMode="auto">
          <a:xfrm>
            <a:off x="6539235" y="1200150"/>
            <a:ext cx="2147565" cy="299085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019800" cy="769441"/>
          </a:xfrm>
          <a:prstGeom prst="rect">
            <a:avLst/>
          </a:prstGeom>
          <a:noFill/>
          <a:effectLst/>
        </p:spPr>
        <p:txBody>
          <a:bodyPr wrap="square" rtlCol="0">
            <a:spAutoFit/>
          </a:bodyPr>
          <a:lstStyle/>
          <a:p>
            <a:r>
              <a:rPr lang="es-ES" sz="4400" b="1" dirty="0" smtClean="0">
                <a:solidFill>
                  <a:schemeClr val="accent5">
                    <a:lumMod val="75000"/>
                  </a:schemeClr>
                </a:solidFill>
              </a:rPr>
              <a:t>Los hausa </a:t>
            </a:r>
            <a:r>
              <a:rPr lang="es-ES" sz="3200" b="1" dirty="0" smtClean="0">
                <a:solidFill>
                  <a:schemeClr val="accent5">
                    <a:lumMod val="75000"/>
                  </a:schemeClr>
                </a:solidFill>
              </a:rPr>
              <a:t>de África Occidental </a:t>
            </a:r>
            <a:endParaRPr lang="en-US" sz="3200" b="1" dirty="0">
              <a:solidFill>
                <a:schemeClr val="accent5">
                  <a:lumMod val="75000"/>
                </a:schemeClr>
              </a:solidFill>
            </a:endParaRPr>
          </a:p>
        </p:txBody>
      </p:sp>
      <p:sp>
        <p:nvSpPr>
          <p:cNvPr id="7" name="TextBox 6"/>
          <p:cNvSpPr txBox="1"/>
          <p:nvPr/>
        </p:nvSpPr>
        <p:spPr>
          <a:xfrm>
            <a:off x="381000" y="1143000"/>
            <a:ext cx="5486400" cy="2585323"/>
          </a:xfrm>
          <a:prstGeom prst="rect">
            <a:avLst/>
          </a:prstGeom>
          <a:noFill/>
        </p:spPr>
        <p:txBody>
          <a:bodyPr wrap="square" rtlCol="0">
            <a:spAutoFit/>
          </a:bodyPr>
          <a:lstStyle/>
          <a:p>
            <a:r>
              <a:rPr lang="es-ES" b="1" dirty="0" smtClean="0"/>
              <a:t>Con más de 28 millones, los hausas son la etnia no alcanzada más numerosa en África Occidental, siendo el 99,9% de ellos islámicos y de todos los grupos musulmanes en todo el mundo, ellos son el número cuatro. El islam está profundamente entrelazado a su cultura, lo que dificulta en gran manera que ellos reciban el evangelio. Los que aceptan a Cristo enfrentan una persecución intensa haciendo que algunos renuncien al evangelio.</a:t>
            </a:r>
            <a:endParaRPr lang="en-US" b="1" dirty="0"/>
          </a:p>
        </p:txBody>
      </p:sp>
      <p:sp>
        <p:nvSpPr>
          <p:cNvPr id="9" name="TextBox 8"/>
          <p:cNvSpPr txBox="1"/>
          <p:nvPr/>
        </p:nvSpPr>
        <p:spPr>
          <a:xfrm>
            <a:off x="381000" y="3937099"/>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derriba las fortalezas que impiden que los hausa escuchen y reciban </a:t>
            </a:r>
          </a:p>
          <a:p>
            <a:r>
              <a:rPr lang="es-ES" sz="1600" dirty="0" smtClean="0">
                <a:solidFill>
                  <a:schemeClr val="accent5">
                    <a:lumMod val="75000"/>
                  </a:schemeClr>
                </a:solidFill>
              </a:rPr>
              <a:t>   el mensaje del evangelio.</a:t>
            </a:r>
          </a:p>
          <a:p>
            <a:endParaRPr lang="es-ES" sz="1600" dirty="0" smtClean="0">
              <a:solidFill>
                <a:schemeClr val="accent5">
                  <a:lumMod val="75000"/>
                </a:schemeClr>
              </a:solidFill>
            </a:endParaRPr>
          </a:p>
          <a:p>
            <a:r>
              <a:rPr lang="es-ES" sz="1600" dirty="0" smtClean="0">
                <a:solidFill>
                  <a:schemeClr val="accent5">
                    <a:lumMod val="75000"/>
                  </a:schemeClr>
                </a:solidFill>
              </a:rPr>
              <a:t>• Padre, tráeles a la salvación usando creyentes locales e internacionales </a:t>
            </a:r>
          </a:p>
          <a:p>
            <a:r>
              <a:rPr lang="es-ES" sz="1600" dirty="0" smtClean="0">
                <a:solidFill>
                  <a:schemeClr val="accent5">
                    <a:lumMod val="75000"/>
                  </a:schemeClr>
                </a:solidFill>
              </a:rPr>
              <a:t>   para compartir tu verdad con ellos. </a:t>
            </a:r>
          </a:p>
          <a:p>
            <a:r>
              <a:rPr lang="es-ES" sz="1600" dirty="0" smtClean="0">
                <a:solidFill>
                  <a:schemeClr val="accent5">
                    <a:lumMod val="75000"/>
                  </a:schemeClr>
                </a:solidFill>
              </a:rPr>
              <a:t> </a:t>
            </a:r>
          </a:p>
          <a:p>
            <a:r>
              <a:rPr lang="es-ES" sz="1600" dirty="0" smtClean="0">
                <a:solidFill>
                  <a:schemeClr val="accent5">
                    <a:lumMod val="75000"/>
                  </a:schemeClr>
                </a:solidFill>
              </a:rPr>
              <a:t>• Hermoso Señor Jesús, anima y protege a los creyentes hausa. Ayúdales </a:t>
            </a:r>
          </a:p>
          <a:p>
            <a:r>
              <a:rPr lang="es-ES" sz="1600" dirty="0" smtClean="0">
                <a:solidFill>
                  <a:schemeClr val="accent5">
                    <a:lumMod val="75000"/>
                  </a:schemeClr>
                </a:solidFill>
              </a:rPr>
              <a:t>   a crecer en su fe y a resistir la presión de volver al islam. </a:t>
            </a:r>
            <a:endParaRPr lang="en-US" sz="1600" dirty="0">
              <a:solidFill>
                <a:schemeClr val="accent5">
                  <a:lumMod val="75000"/>
                </a:schemeClr>
              </a:solidFill>
            </a:endParaRPr>
          </a:p>
        </p:txBody>
      </p:sp>
      <p:pic>
        <p:nvPicPr>
          <p:cNvPr id="12290" name="Picture 2"/>
          <p:cNvPicPr>
            <a:picLocks noChangeAspect="1" noChangeArrowheads="1"/>
          </p:cNvPicPr>
          <p:nvPr/>
        </p:nvPicPr>
        <p:blipFill>
          <a:blip r:embed="rId3" cstate="email"/>
          <a:srcRect/>
          <a:stretch>
            <a:fillRect/>
          </a:stretch>
        </p:blipFill>
        <p:spPr bwMode="auto">
          <a:xfrm>
            <a:off x="6324600" y="976924"/>
            <a:ext cx="2285999" cy="321407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fulani</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Sokoto</a:t>
            </a:r>
            <a:endParaRPr lang="en-US" sz="3200" b="1" dirty="0">
              <a:solidFill>
                <a:schemeClr val="accent5">
                  <a:lumMod val="75000"/>
                </a:schemeClr>
              </a:solidFill>
            </a:endParaRPr>
          </a:p>
        </p:txBody>
      </p:sp>
      <p:sp>
        <p:nvSpPr>
          <p:cNvPr id="7" name="TextBox 6"/>
          <p:cNvSpPr txBox="1"/>
          <p:nvPr/>
        </p:nvSpPr>
        <p:spPr>
          <a:xfrm>
            <a:off x="381000" y="1224677"/>
            <a:ext cx="5791200" cy="2308324"/>
          </a:xfrm>
          <a:prstGeom prst="rect">
            <a:avLst/>
          </a:prstGeom>
          <a:noFill/>
        </p:spPr>
        <p:txBody>
          <a:bodyPr wrap="square" rtlCol="0">
            <a:spAutoFit/>
          </a:bodyPr>
          <a:lstStyle/>
          <a:p>
            <a:r>
              <a:rPr lang="es-ES" b="1" dirty="0" smtClean="0"/>
              <a:t>Los </a:t>
            </a:r>
            <a:r>
              <a:rPr lang="es-ES" b="1" dirty="0" err="1" smtClean="0"/>
              <a:t>fulani</a:t>
            </a:r>
            <a:r>
              <a:rPr lang="es-ES" b="1" dirty="0" smtClean="0"/>
              <a:t> de África Occidental cuentan con 10 a 20 millones de personas. Los </a:t>
            </a:r>
            <a:r>
              <a:rPr lang="es-ES" b="1" dirty="0" err="1" smtClean="0"/>
              <a:t>sokoto</a:t>
            </a:r>
            <a:r>
              <a:rPr lang="es-ES" b="1" dirty="0" smtClean="0"/>
              <a:t> </a:t>
            </a:r>
            <a:r>
              <a:rPr lang="es-ES" b="1" dirty="0" err="1" smtClean="0"/>
              <a:t>fulani</a:t>
            </a:r>
            <a:r>
              <a:rPr lang="es-ES" b="1" dirty="0" smtClean="0"/>
              <a:t>, un subgrupo del grupo más grande, viven en el sudeste de Níger y en el norte de Nigeria. El 99% de esta etnia, que suma 868.000, sigue una mezcla de creencias tradicionales africanas y islámicas. Hay menos de 800 </a:t>
            </a:r>
            <a:r>
              <a:rPr lang="es-ES" b="1" dirty="0" err="1" smtClean="0"/>
              <a:t>sokoto</a:t>
            </a:r>
            <a:r>
              <a:rPr lang="es-ES" b="1" dirty="0" smtClean="0"/>
              <a:t> </a:t>
            </a:r>
            <a:r>
              <a:rPr lang="es-ES" b="1" dirty="0" err="1" smtClean="0"/>
              <a:t>fulanis</a:t>
            </a:r>
            <a:r>
              <a:rPr lang="es-ES" b="1" dirty="0" smtClean="0"/>
              <a:t> que son cristianos. En los primeros 30 años de esfuerzos misioneros evangélicos entre ellos, ni un solo </a:t>
            </a:r>
            <a:r>
              <a:rPr lang="es-ES" b="1" dirty="0" err="1" smtClean="0"/>
              <a:t>fulani</a:t>
            </a:r>
            <a:r>
              <a:rPr lang="es-ES" b="1" dirty="0" smtClean="0"/>
              <a:t> llegó a Cristo.</a:t>
            </a:r>
            <a:endParaRPr lang="en-US" b="1" dirty="0"/>
          </a:p>
        </p:txBody>
      </p:sp>
      <p:sp>
        <p:nvSpPr>
          <p:cNvPr id="9" name="TextBox 8"/>
          <p:cNvSpPr txBox="1"/>
          <p:nvPr/>
        </p:nvSpPr>
        <p:spPr>
          <a:xfrm>
            <a:off x="381000" y="38100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todopoderoso, tú sabes dónde viven los </a:t>
            </a:r>
            <a:r>
              <a:rPr lang="es-ES" sz="1600" dirty="0" err="1" smtClean="0">
                <a:solidFill>
                  <a:schemeClr val="accent5">
                    <a:lumMod val="75000"/>
                  </a:schemeClr>
                </a:solidFill>
              </a:rPr>
              <a:t>sokoto</a:t>
            </a:r>
            <a:r>
              <a:rPr lang="es-ES" sz="1600" dirty="0" smtClean="0">
                <a:solidFill>
                  <a:schemeClr val="accent5">
                    <a:lumMod val="75000"/>
                  </a:schemeClr>
                </a:solidFill>
              </a:rPr>
              <a:t> </a:t>
            </a:r>
            <a:r>
              <a:rPr lang="es-ES" sz="1600" dirty="0" err="1" smtClean="0">
                <a:solidFill>
                  <a:schemeClr val="accent5">
                    <a:lumMod val="75000"/>
                  </a:schemeClr>
                </a:solidFill>
              </a:rPr>
              <a:t>fulani</a:t>
            </a:r>
            <a:r>
              <a:rPr lang="es-ES" sz="1600" dirty="0" smtClean="0">
                <a:solidFill>
                  <a:schemeClr val="accent5">
                    <a:lumMod val="75000"/>
                  </a:schemeClr>
                </a:solidFill>
              </a:rPr>
              <a:t>. Atráelos hacia ti.</a:t>
            </a:r>
          </a:p>
          <a:p>
            <a:endParaRPr lang="es-ES" sz="1600" dirty="0" smtClean="0">
              <a:solidFill>
                <a:schemeClr val="accent5">
                  <a:lumMod val="75000"/>
                </a:schemeClr>
              </a:solidFill>
            </a:endParaRPr>
          </a:p>
          <a:p>
            <a:r>
              <a:rPr lang="es-ES" sz="1600" dirty="0" smtClean="0">
                <a:solidFill>
                  <a:schemeClr val="accent5">
                    <a:lumMod val="75000"/>
                  </a:schemeClr>
                </a:solidFill>
              </a:rPr>
              <a:t>• Señor, que los </a:t>
            </a:r>
            <a:r>
              <a:rPr lang="es-ES" sz="1600" dirty="0" err="1" smtClean="0">
                <a:solidFill>
                  <a:schemeClr val="accent5">
                    <a:lumMod val="75000"/>
                  </a:schemeClr>
                </a:solidFill>
              </a:rPr>
              <a:t>sokoto</a:t>
            </a:r>
            <a:r>
              <a:rPr lang="es-ES" sz="1600" dirty="0" smtClean="0">
                <a:solidFill>
                  <a:schemeClr val="accent5">
                    <a:lumMod val="75000"/>
                  </a:schemeClr>
                </a:solidFill>
              </a:rPr>
              <a:t> </a:t>
            </a:r>
            <a:r>
              <a:rPr lang="es-ES" sz="1600" dirty="0" err="1" smtClean="0">
                <a:solidFill>
                  <a:schemeClr val="accent5">
                    <a:lumMod val="75000"/>
                  </a:schemeClr>
                </a:solidFill>
              </a:rPr>
              <a:t>fulani</a:t>
            </a:r>
            <a:r>
              <a:rPr lang="es-ES" sz="1600" dirty="0" smtClean="0">
                <a:solidFill>
                  <a:schemeClr val="accent5">
                    <a:lumMod val="75000"/>
                  </a:schemeClr>
                </a:solidFill>
              </a:rPr>
              <a:t> puedan reconocer a Cristo como el verdadero </a:t>
            </a:r>
          </a:p>
          <a:p>
            <a:r>
              <a:rPr lang="es-ES" sz="1600" dirty="0" smtClean="0">
                <a:solidFill>
                  <a:schemeClr val="accent5">
                    <a:lumMod val="75000"/>
                  </a:schemeClr>
                </a:solidFill>
              </a:rPr>
              <a:t>   Mesías.</a:t>
            </a:r>
          </a:p>
          <a:p>
            <a:endParaRPr lang="es-ES" sz="1600" dirty="0" smtClean="0">
              <a:solidFill>
                <a:schemeClr val="accent5">
                  <a:lumMod val="75000"/>
                </a:schemeClr>
              </a:solidFill>
            </a:endParaRPr>
          </a:p>
          <a:p>
            <a:r>
              <a:rPr lang="es-ES" sz="1600" dirty="0" smtClean="0">
                <a:solidFill>
                  <a:schemeClr val="accent5">
                    <a:lumMod val="75000"/>
                  </a:schemeClr>
                </a:solidFill>
              </a:rPr>
              <a:t>• Padre, ten misericordia de los </a:t>
            </a:r>
            <a:r>
              <a:rPr lang="es-ES" sz="1600" dirty="0" err="1" smtClean="0">
                <a:solidFill>
                  <a:schemeClr val="accent5">
                    <a:lumMod val="75000"/>
                  </a:schemeClr>
                </a:solidFill>
              </a:rPr>
              <a:t>sokoto</a:t>
            </a:r>
            <a:r>
              <a:rPr lang="es-ES" sz="1600" dirty="0" smtClean="0">
                <a:solidFill>
                  <a:schemeClr val="accent5">
                    <a:lumMod val="75000"/>
                  </a:schemeClr>
                </a:solidFill>
              </a:rPr>
              <a:t> </a:t>
            </a:r>
            <a:r>
              <a:rPr lang="es-ES" sz="1600" dirty="0" err="1" smtClean="0">
                <a:solidFill>
                  <a:schemeClr val="accent5">
                    <a:lumMod val="75000"/>
                  </a:schemeClr>
                </a:solidFill>
              </a:rPr>
              <a:t>fulani</a:t>
            </a:r>
            <a:r>
              <a:rPr lang="es-ES" sz="1600" dirty="0" smtClean="0">
                <a:solidFill>
                  <a:schemeClr val="accent5">
                    <a:lumMod val="75000"/>
                  </a:schemeClr>
                </a:solidFill>
              </a:rPr>
              <a:t> por rechazar las buenas nuevas </a:t>
            </a:r>
          </a:p>
          <a:p>
            <a:r>
              <a:rPr lang="es-ES" sz="1600" dirty="0" smtClean="0">
                <a:solidFill>
                  <a:schemeClr val="accent5">
                    <a:lumMod val="75000"/>
                  </a:schemeClr>
                </a:solidFill>
              </a:rPr>
              <a:t>   por muchos años. Manda obreros de la iglesia latina fortalecidos en la </a:t>
            </a:r>
          </a:p>
          <a:p>
            <a:r>
              <a:rPr lang="es-ES" sz="1600" dirty="0" smtClean="0">
                <a:solidFill>
                  <a:schemeClr val="accent5">
                    <a:lumMod val="75000"/>
                  </a:schemeClr>
                </a:solidFill>
              </a:rPr>
              <a:t>   intercesión a derrumbar fortalezas espirituales entre los </a:t>
            </a:r>
            <a:r>
              <a:rPr lang="es-ES" sz="1600" dirty="0" err="1" smtClean="0">
                <a:solidFill>
                  <a:schemeClr val="accent5">
                    <a:lumMod val="75000"/>
                  </a:schemeClr>
                </a:solidFill>
              </a:rPr>
              <a:t>sokoto</a:t>
            </a:r>
            <a:r>
              <a:rPr lang="es-ES" sz="1600" dirty="0" smtClean="0">
                <a:solidFill>
                  <a:schemeClr val="accent5">
                    <a:lumMod val="75000"/>
                  </a:schemeClr>
                </a:solidFill>
              </a:rPr>
              <a:t> </a:t>
            </a:r>
            <a:r>
              <a:rPr lang="es-ES" sz="1600" dirty="0" err="1" smtClean="0">
                <a:solidFill>
                  <a:schemeClr val="accent5">
                    <a:lumMod val="75000"/>
                  </a:schemeClr>
                </a:solidFill>
              </a:rPr>
              <a:t>fulani</a:t>
            </a:r>
            <a:r>
              <a:rPr lang="es-ES" sz="1600" dirty="0" smtClean="0">
                <a:solidFill>
                  <a:schemeClr val="accent5">
                    <a:lumMod val="75000"/>
                  </a:schemeClr>
                </a:solidFill>
              </a:rPr>
              <a:t>.</a:t>
            </a:r>
            <a:endParaRPr lang="en-US" sz="1600" dirty="0">
              <a:solidFill>
                <a:schemeClr val="accent5">
                  <a:lumMod val="75000"/>
                </a:schemeClr>
              </a:solidFill>
            </a:endParaRPr>
          </a:p>
        </p:txBody>
      </p:sp>
      <p:pic>
        <p:nvPicPr>
          <p:cNvPr id="13314" name="Picture 2"/>
          <p:cNvPicPr>
            <a:picLocks noChangeAspect="1" noChangeArrowheads="1"/>
          </p:cNvPicPr>
          <p:nvPr/>
        </p:nvPicPr>
        <p:blipFill>
          <a:blip r:embed="rId3" cstate="email"/>
          <a:srcRect/>
          <a:stretch>
            <a:fillRect/>
          </a:stretch>
        </p:blipFill>
        <p:spPr bwMode="auto">
          <a:xfrm>
            <a:off x="6400800" y="838200"/>
            <a:ext cx="2325534" cy="3248025"/>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1261884"/>
          </a:xfrm>
          <a:prstGeom prst="rect">
            <a:avLst/>
          </a:prstGeom>
          <a:noFill/>
          <a:effectLst/>
        </p:spPr>
        <p:txBody>
          <a:bodyPr wrap="square" rtlCol="0">
            <a:spAutoFit/>
          </a:bodyPr>
          <a:lstStyle/>
          <a:p>
            <a:r>
              <a:rPr lang="es-ES" sz="4400" b="1" dirty="0" smtClean="0">
                <a:solidFill>
                  <a:schemeClr val="accent5">
                    <a:lumMod val="75000"/>
                  </a:schemeClr>
                </a:solidFill>
              </a:rPr>
              <a:t>Los </a:t>
            </a:r>
            <a:r>
              <a:rPr lang="es-ES" sz="4400" b="1" dirty="0" err="1" smtClean="0">
                <a:solidFill>
                  <a:schemeClr val="accent5">
                    <a:lumMod val="75000"/>
                  </a:schemeClr>
                </a:solidFill>
              </a:rPr>
              <a:t>fulakunda</a:t>
            </a:r>
            <a:r>
              <a:rPr lang="es-ES" sz="4400" b="1" dirty="0" smtClean="0">
                <a:solidFill>
                  <a:schemeClr val="accent5">
                    <a:lumMod val="75000"/>
                  </a:schemeClr>
                </a:solidFill>
              </a:rPr>
              <a:t> </a:t>
            </a:r>
          </a:p>
          <a:p>
            <a:r>
              <a:rPr lang="es-ES" sz="3200" b="1" dirty="0" smtClean="0">
                <a:solidFill>
                  <a:schemeClr val="accent5">
                    <a:lumMod val="75000"/>
                  </a:schemeClr>
                </a:solidFill>
              </a:rPr>
              <a:t>de África Occidental</a:t>
            </a:r>
            <a:endParaRPr lang="en-US" sz="3200" b="1" dirty="0">
              <a:solidFill>
                <a:schemeClr val="accent5">
                  <a:lumMod val="75000"/>
                </a:schemeClr>
              </a:solidFill>
            </a:endParaRPr>
          </a:p>
        </p:txBody>
      </p:sp>
      <p:sp>
        <p:nvSpPr>
          <p:cNvPr id="7" name="TextBox 6"/>
          <p:cNvSpPr txBox="1"/>
          <p:nvPr/>
        </p:nvSpPr>
        <p:spPr>
          <a:xfrm>
            <a:off x="381000" y="1550075"/>
            <a:ext cx="5334000" cy="2031325"/>
          </a:xfrm>
          <a:prstGeom prst="rect">
            <a:avLst/>
          </a:prstGeom>
          <a:noFill/>
        </p:spPr>
        <p:txBody>
          <a:bodyPr wrap="square" rtlCol="0">
            <a:spAutoFit/>
          </a:bodyPr>
          <a:lstStyle/>
          <a:p>
            <a:r>
              <a:rPr lang="es-ES" b="1" dirty="0" smtClean="0"/>
              <a:t>Por muchos años, la etnia </a:t>
            </a:r>
            <a:r>
              <a:rPr lang="es-ES" b="1" dirty="0" err="1" smtClean="0"/>
              <a:t>fulakunda</a:t>
            </a:r>
            <a:r>
              <a:rPr lang="es-ES" b="1" dirty="0" smtClean="0"/>
              <a:t> seguía las prácticas religiosas africanas tradicionales. En los últimos 50 años se han volcado al islam. La mayoría de los 1.816.000 </a:t>
            </a:r>
            <a:r>
              <a:rPr lang="es-ES" b="1" dirty="0" err="1" smtClean="0"/>
              <a:t>fulakundas</a:t>
            </a:r>
            <a:r>
              <a:rPr lang="es-ES" b="1" dirty="0" smtClean="0"/>
              <a:t> viven en Guinea-Bissau; otros viven en Senegal y Gambia donde algunos aprenden de Jesús. Otras etnias los menosprecian por sus antecedentes como esclavos.</a:t>
            </a:r>
            <a:endParaRPr lang="en-US" b="1" dirty="0"/>
          </a:p>
        </p:txBody>
      </p:sp>
      <p:sp>
        <p:nvSpPr>
          <p:cNvPr id="9" name="TextBox 8"/>
          <p:cNvSpPr txBox="1"/>
          <p:nvPr/>
        </p:nvSpPr>
        <p:spPr>
          <a:xfrm>
            <a:off x="381000" y="3690878"/>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revélate a los </a:t>
            </a:r>
            <a:r>
              <a:rPr lang="es-ES" sz="1600" dirty="0" err="1" smtClean="0">
                <a:solidFill>
                  <a:schemeClr val="accent5">
                    <a:lumMod val="75000"/>
                  </a:schemeClr>
                </a:solidFill>
              </a:rPr>
              <a:t>fulakunda</a:t>
            </a:r>
            <a:r>
              <a:rPr lang="es-ES" sz="1600" dirty="0" smtClean="0">
                <a:solidFill>
                  <a:schemeClr val="accent5">
                    <a:lumMod val="75000"/>
                  </a:schemeClr>
                </a:solidFill>
              </a:rPr>
              <a:t>, abriendo sus corazones al mensaje del Evangelio.</a:t>
            </a:r>
          </a:p>
          <a:p>
            <a:endParaRPr lang="es-ES" sz="1600" dirty="0" smtClean="0">
              <a:solidFill>
                <a:schemeClr val="accent5">
                  <a:lumMod val="75000"/>
                </a:schemeClr>
              </a:solidFill>
            </a:endParaRPr>
          </a:p>
          <a:p>
            <a:r>
              <a:rPr lang="es-ES" sz="1600" dirty="0" smtClean="0">
                <a:solidFill>
                  <a:schemeClr val="accent5">
                    <a:lumMod val="75000"/>
                  </a:schemeClr>
                </a:solidFill>
              </a:rPr>
              <a:t>• Padre Amado, ayuda a los </a:t>
            </a:r>
            <a:r>
              <a:rPr lang="es-ES" sz="1600" dirty="0" err="1" smtClean="0">
                <a:solidFill>
                  <a:schemeClr val="accent5">
                    <a:lumMod val="75000"/>
                  </a:schemeClr>
                </a:solidFill>
              </a:rPr>
              <a:t>fulakunda</a:t>
            </a:r>
            <a:r>
              <a:rPr lang="es-ES" sz="1600" dirty="0" smtClean="0">
                <a:solidFill>
                  <a:schemeClr val="accent5">
                    <a:lumMod val="75000"/>
                  </a:schemeClr>
                </a:solidFill>
              </a:rPr>
              <a:t> a entender que tú nos ves desde adentro,</a:t>
            </a:r>
          </a:p>
          <a:p>
            <a:r>
              <a:rPr lang="es-ES" sz="1600" dirty="0" smtClean="0">
                <a:solidFill>
                  <a:schemeClr val="accent5">
                    <a:lumMod val="75000"/>
                  </a:schemeClr>
                </a:solidFill>
              </a:rPr>
              <a:t>   no desde afuera como los hombres, y que tú ves nuestro corazón. </a:t>
            </a:r>
          </a:p>
          <a:p>
            <a:r>
              <a:rPr lang="es-ES" sz="1600" dirty="0" smtClean="0">
                <a:solidFill>
                  <a:schemeClr val="accent5">
                    <a:lumMod val="75000"/>
                  </a:schemeClr>
                </a:solidFill>
              </a:rPr>
              <a:t>   El creyente no vive bajo un estigma.</a:t>
            </a:r>
          </a:p>
          <a:p>
            <a:endParaRPr lang="es-ES" sz="1600" dirty="0" smtClean="0">
              <a:solidFill>
                <a:schemeClr val="accent5">
                  <a:lumMod val="75000"/>
                </a:schemeClr>
              </a:solidFill>
            </a:endParaRPr>
          </a:p>
          <a:p>
            <a:r>
              <a:rPr lang="es-ES" sz="1600" dirty="0" smtClean="0">
                <a:solidFill>
                  <a:schemeClr val="accent5">
                    <a:lumMod val="75000"/>
                  </a:schemeClr>
                </a:solidFill>
              </a:rPr>
              <a:t>• Señor, por favor levanta creyentes de Senegal y de Gambia que tengan </a:t>
            </a:r>
          </a:p>
          <a:p>
            <a:r>
              <a:rPr lang="es-ES" sz="1600" dirty="0" smtClean="0">
                <a:solidFill>
                  <a:schemeClr val="accent5">
                    <a:lumMod val="75000"/>
                  </a:schemeClr>
                </a:solidFill>
              </a:rPr>
              <a:t>   compasión de los </a:t>
            </a:r>
            <a:r>
              <a:rPr lang="es-ES" sz="1600" dirty="0" err="1" smtClean="0">
                <a:solidFill>
                  <a:schemeClr val="accent5">
                    <a:lumMod val="75000"/>
                  </a:schemeClr>
                </a:solidFill>
              </a:rPr>
              <a:t>fulakunda</a:t>
            </a:r>
            <a:r>
              <a:rPr lang="es-ES" sz="1600" dirty="0" smtClean="0">
                <a:solidFill>
                  <a:schemeClr val="accent5">
                    <a:lumMod val="75000"/>
                  </a:schemeClr>
                </a:solidFill>
              </a:rPr>
              <a:t>, que vivan con ellos, y con tiempo, que les </a:t>
            </a:r>
          </a:p>
          <a:p>
            <a:r>
              <a:rPr lang="es-ES" sz="1600" dirty="0" smtClean="0">
                <a:solidFill>
                  <a:schemeClr val="accent5">
                    <a:lumMod val="75000"/>
                  </a:schemeClr>
                </a:solidFill>
              </a:rPr>
              <a:t>   compartan las historias bíblicas de la salvación en su idioma.</a:t>
            </a:r>
            <a:endParaRPr lang="en-US" sz="1600" dirty="0">
              <a:solidFill>
                <a:schemeClr val="accent5">
                  <a:lumMod val="75000"/>
                </a:schemeClr>
              </a:solidFill>
            </a:endParaRPr>
          </a:p>
        </p:txBody>
      </p:sp>
      <p:pic>
        <p:nvPicPr>
          <p:cNvPr id="14338" name="Picture 2"/>
          <p:cNvPicPr>
            <a:picLocks noChangeAspect="1" noChangeArrowheads="1"/>
          </p:cNvPicPr>
          <p:nvPr/>
        </p:nvPicPr>
        <p:blipFill>
          <a:blip r:embed="rId2" cstate="email"/>
          <a:srcRect/>
          <a:stretch>
            <a:fillRect/>
          </a:stretch>
        </p:blipFill>
        <p:spPr bwMode="auto">
          <a:xfrm>
            <a:off x="6248400" y="800100"/>
            <a:ext cx="2301709" cy="32385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0198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goemai</a:t>
            </a:r>
            <a:r>
              <a:rPr lang="en-US" sz="4400" b="1" dirty="0" smtClean="0">
                <a:solidFill>
                  <a:schemeClr val="accent5">
                    <a:lumMod val="75000"/>
                  </a:schemeClr>
                </a:solidFill>
              </a:rPr>
              <a:t> </a:t>
            </a:r>
            <a:r>
              <a:rPr lang="en-US" sz="3200" b="1" dirty="0" smtClean="0">
                <a:solidFill>
                  <a:schemeClr val="accent5">
                    <a:lumMod val="75000"/>
                  </a:schemeClr>
                </a:solidFill>
              </a:rPr>
              <a:t>de Nigeria </a:t>
            </a:r>
            <a:endParaRPr lang="en-US" sz="3200" b="1" dirty="0">
              <a:solidFill>
                <a:schemeClr val="accent5">
                  <a:lumMod val="75000"/>
                </a:schemeClr>
              </a:solidFill>
            </a:endParaRPr>
          </a:p>
        </p:txBody>
      </p:sp>
      <p:sp>
        <p:nvSpPr>
          <p:cNvPr id="7" name="TextBox 6"/>
          <p:cNvSpPr txBox="1"/>
          <p:nvPr/>
        </p:nvSpPr>
        <p:spPr>
          <a:xfrm>
            <a:off x="381000" y="1219200"/>
            <a:ext cx="4419600" cy="2308324"/>
          </a:xfrm>
          <a:prstGeom prst="rect">
            <a:avLst/>
          </a:prstGeom>
          <a:noFill/>
        </p:spPr>
        <p:txBody>
          <a:bodyPr wrap="square" rtlCol="0">
            <a:spAutoFit/>
          </a:bodyPr>
          <a:lstStyle/>
          <a:p>
            <a:r>
              <a:rPr lang="es-ES" b="1" dirty="0" smtClean="0"/>
              <a:t>La etnia </a:t>
            </a:r>
            <a:r>
              <a:rPr lang="es-ES" b="1" dirty="0" err="1" smtClean="0"/>
              <a:t>goemai</a:t>
            </a:r>
            <a:r>
              <a:rPr lang="es-ES" b="1" dirty="0" smtClean="0"/>
              <a:t> de Nigeria siempre ha creído en </a:t>
            </a:r>
            <a:r>
              <a:rPr lang="es-ES" b="1" dirty="0" err="1" smtClean="0"/>
              <a:t>Naán</a:t>
            </a:r>
            <a:r>
              <a:rPr lang="es-ES" b="1" dirty="0" smtClean="0"/>
              <a:t>, el dios supremo. Conversan con él por medio de dioses menores que creen que los ayudan. En el siglo pasado casi todos los </a:t>
            </a:r>
            <a:r>
              <a:rPr lang="es-ES" b="1" dirty="0" err="1" smtClean="0"/>
              <a:t>goemis</a:t>
            </a:r>
            <a:r>
              <a:rPr lang="es-ES" b="1" dirty="0" smtClean="0"/>
              <a:t> se hicieron católicos, pero siguen también con sus creencias tradicionales. No aceptan otras iglesias cristianas.</a:t>
            </a:r>
            <a:endParaRPr lang="en-US" b="1" dirty="0"/>
          </a:p>
        </p:txBody>
      </p:sp>
      <p:sp>
        <p:nvSpPr>
          <p:cNvPr id="9" name="TextBox 8"/>
          <p:cNvSpPr txBox="1"/>
          <p:nvPr/>
        </p:nvSpPr>
        <p:spPr>
          <a:xfrm>
            <a:off x="381000" y="37338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que todas las creencias falsas de los </a:t>
            </a:r>
            <a:r>
              <a:rPr lang="es-ES" sz="1600" dirty="0" err="1" smtClean="0">
                <a:solidFill>
                  <a:schemeClr val="accent5">
                    <a:lumMod val="75000"/>
                  </a:schemeClr>
                </a:solidFill>
              </a:rPr>
              <a:t>goemai</a:t>
            </a:r>
            <a:r>
              <a:rPr lang="es-ES" sz="1600" dirty="0" smtClean="0">
                <a:solidFill>
                  <a:schemeClr val="accent5">
                    <a:lumMod val="75000"/>
                  </a:schemeClr>
                </a:solidFill>
              </a:rPr>
              <a:t> se rompan con las verdades </a:t>
            </a:r>
          </a:p>
          <a:p>
            <a:r>
              <a:rPr lang="es-ES" sz="1600" dirty="0" smtClean="0">
                <a:solidFill>
                  <a:schemeClr val="accent5">
                    <a:lumMod val="75000"/>
                  </a:schemeClr>
                </a:solidFill>
              </a:rPr>
              <a:t>   de tu Palabra.</a:t>
            </a:r>
          </a:p>
          <a:p>
            <a:endParaRPr lang="es-ES" sz="1600" dirty="0" smtClean="0">
              <a:solidFill>
                <a:schemeClr val="accent5">
                  <a:lumMod val="75000"/>
                </a:schemeClr>
              </a:solidFill>
            </a:endParaRPr>
          </a:p>
          <a:p>
            <a:r>
              <a:rPr lang="es-ES" sz="1600" dirty="0" smtClean="0">
                <a:solidFill>
                  <a:schemeClr val="accent5">
                    <a:lumMod val="75000"/>
                  </a:schemeClr>
                </a:solidFill>
              </a:rPr>
              <a:t>• Padre, por favor, derriba las fortalezas del sincretismo y la oscuridad que </a:t>
            </a:r>
          </a:p>
          <a:p>
            <a:r>
              <a:rPr lang="es-ES" sz="1600" dirty="0" smtClean="0">
                <a:solidFill>
                  <a:schemeClr val="accent5">
                    <a:lumMod val="75000"/>
                  </a:schemeClr>
                </a:solidFill>
              </a:rPr>
              <a:t>   mantienen cautivos a los </a:t>
            </a:r>
            <a:r>
              <a:rPr lang="es-ES" sz="1600" dirty="0" err="1" smtClean="0">
                <a:solidFill>
                  <a:schemeClr val="accent5">
                    <a:lumMod val="75000"/>
                  </a:schemeClr>
                </a:solidFill>
              </a:rPr>
              <a:t>goemai</a:t>
            </a:r>
            <a:r>
              <a:rPr lang="es-ES" sz="1600" dirty="0" smtClean="0">
                <a:solidFill>
                  <a:schemeClr val="accent5">
                    <a:lumMod val="75000"/>
                  </a:schemeClr>
                </a:solidFill>
              </a:rPr>
              <a:t>.</a:t>
            </a:r>
          </a:p>
          <a:p>
            <a:endParaRPr lang="es-ES" sz="1600" dirty="0" smtClean="0">
              <a:solidFill>
                <a:schemeClr val="accent5">
                  <a:lumMod val="75000"/>
                </a:schemeClr>
              </a:solidFill>
            </a:endParaRPr>
          </a:p>
          <a:p>
            <a:r>
              <a:rPr lang="es-ES" sz="1600" dirty="0" smtClean="0">
                <a:solidFill>
                  <a:schemeClr val="accent5">
                    <a:lumMod val="75000"/>
                  </a:schemeClr>
                </a:solidFill>
              </a:rPr>
              <a:t>• Por favor, Dios, usa su creencia en </a:t>
            </a:r>
            <a:r>
              <a:rPr lang="es-ES" sz="1600" dirty="0" err="1" smtClean="0">
                <a:solidFill>
                  <a:schemeClr val="accent5">
                    <a:lumMod val="75000"/>
                  </a:schemeClr>
                </a:solidFill>
              </a:rPr>
              <a:t>Naán</a:t>
            </a:r>
            <a:r>
              <a:rPr lang="es-ES" sz="1600" dirty="0" smtClean="0">
                <a:solidFill>
                  <a:schemeClr val="accent5">
                    <a:lumMod val="75000"/>
                  </a:schemeClr>
                </a:solidFill>
              </a:rPr>
              <a:t> como un puente para revelarte a </a:t>
            </a:r>
          </a:p>
          <a:p>
            <a:r>
              <a:rPr lang="es-ES" sz="1600" dirty="0" smtClean="0">
                <a:solidFill>
                  <a:schemeClr val="accent5">
                    <a:lumMod val="75000"/>
                  </a:schemeClr>
                </a:solidFill>
              </a:rPr>
              <a:t>   ti mismo a los </a:t>
            </a:r>
            <a:r>
              <a:rPr lang="es-ES" sz="1600" dirty="0" err="1" smtClean="0">
                <a:solidFill>
                  <a:schemeClr val="accent5">
                    <a:lumMod val="75000"/>
                  </a:schemeClr>
                </a:solidFill>
              </a:rPr>
              <a:t>goemai</a:t>
            </a:r>
            <a:r>
              <a:rPr lang="es-ES" sz="1600" dirty="0" smtClean="0">
                <a:solidFill>
                  <a:schemeClr val="accent5">
                    <a:lumMod val="75000"/>
                  </a:schemeClr>
                </a:solidFill>
              </a:rPr>
              <a:t> como el Dios todopoderoso, digno de su adoración.</a:t>
            </a:r>
            <a:endParaRPr lang="en-US" sz="1600" dirty="0">
              <a:solidFill>
                <a:schemeClr val="accent5">
                  <a:lumMod val="75000"/>
                </a:schemeClr>
              </a:solidFill>
            </a:endParaRPr>
          </a:p>
        </p:txBody>
      </p:sp>
      <p:pic>
        <p:nvPicPr>
          <p:cNvPr id="15362" name="Picture 2"/>
          <p:cNvPicPr>
            <a:picLocks noChangeAspect="1" noChangeArrowheads="1"/>
          </p:cNvPicPr>
          <p:nvPr/>
        </p:nvPicPr>
        <p:blipFill>
          <a:blip r:embed="rId2" cstate="email"/>
          <a:srcRect/>
          <a:stretch>
            <a:fillRect/>
          </a:stretch>
        </p:blipFill>
        <p:spPr bwMode="auto">
          <a:xfrm>
            <a:off x="5181600" y="1066800"/>
            <a:ext cx="3591719" cy="2647256"/>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a:solidFill>
                  <a:schemeClr val="accent5">
                    <a:lumMod val="75000"/>
                  </a:schemeClr>
                </a:solidFill>
              </a:rPr>
              <a:t>El </a:t>
            </a:r>
            <a:r>
              <a:rPr lang="en-US" sz="4400" b="1" dirty="0" err="1">
                <a:solidFill>
                  <a:schemeClr val="accent5">
                    <a:lumMod val="75000"/>
                  </a:schemeClr>
                </a:solidFill>
              </a:rPr>
              <a:t>mundo</a:t>
            </a:r>
            <a:r>
              <a:rPr lang="en-US" sz="4400" b="1" dirty="0">
                <a:solidFill>
                  <a:schemeClr val="accent5">
                    <a:lumMod val="75000"/>
                  </a:schemeClr>
                </a:solidFill>
              </a:rPr>
              <a:t> </a:t>
            </a:r>
            <a:r>
              <a:rPr lang="en-US" sz="4400" b="1" dirty="0" err="1" smtClean="0">
                <a:solidFill>
                  <a:schemeClr val="accent5">
                    <a:lumMod val="75000"/>
                  </a:schemeClr>
                </a:solidFill>
              </a:rPr>
              <a:t>animista</a:t>
            </a:r>
            <a:endParaRPr lang="en-US" sz="4400" b="1" dirty="0">
              <a:solidFill>
                <a:schemeClr val="accent5">
                  <a:lumMod val="75000"/>
                </a:schemeClr>
              </a:solidFill>
            </a:endParaRPr>
          </a:p>
        </p:txBody>
      </p:sp>
      <p:sp>
        <p:nvSpPr>
          <p:cNvPr id="7" name="TextBox 6"/>
          <p:cNvSpPr txBox="1"/>
          <p:nvPr/>
        </p:nvSpPr>
        <p:spPr>
          <a:xfrm>
            <a:off x="381000" y="1219200"/>
            <a:ext cx="5486400" cy="2308324"/>
          </a:xfrm>
          <a:prstGeom prst="rect">
            <a:avLst/>
          </a:prstGeom>
          <a:noFill/>
        </p:spPr>
        <p:txBody>
          <a:bodyPr wrap="square" rtlCol="0">
            <a:spAutoFit/>
          </a:bodyPr>
          <a:lstStyle/>
          <a:p>
            <a:r>
              <a:rPr lang="es-ES" b="1" dirty="0" smtClean="0"/>
              <a:t>El animismo es una religión practicada por grupos tribales en todo el mundo. Un animista cree que los espíritus viven en objetos comunes. Respetan a cada ser, desde los demás seres humanos hasta los animales, plantas, ríos, el sol y la lluvia. Los animistas tienen que agradar a los espíritus buenos y malos que viven en la naturaleza que les rodea. Hay alrededor de dos mil tribus no alcanzadas y esparcidas por todo el mundo.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Oh, Dios Altísimo, revélate como el Dios que tiene control, tanto </a:t>
            </a:r>
          </a:p>
          <a:p>
            <a:r>
              <a:rPr lang="es-ES" sz="1600" dirty="0" smtClean="0">
                <a:solidFill>
                  <a:schemeClr val="accent5">
                    <a:lumMod val="75000"/>
                  </a:schemeClr>
                </a:solidFill>
              </a:rPr>
              <a:t>   del mundo espiritual como del físico.</a:t>
            </a:r>
          </a:p>
          <a:p>
            <a:endParaRPr lang="es-ES" sz="1600" dirty="0" smtClean="0">
              <a:solidFill>
                <a:schemeClr val="accent5">
                  <a:lumMod val="75000"/>
                </a:schemeClr>
              </a:solidFill>
            </a:endParaRPr>
          </a:p>
          <a:p>
            <a:r>
              <a:rPr lang="es-ES" sz="1600" dirty="0" smtClean="0">
                <a:solidFill>
                  <a:schemeClr val="accent5">
                    <a:lumMod val="75000"/>
                  </a:schemeClr>
                </a:solidFill>
              </a:rPr>
              <a:t>• Señor, libera a los animistas de una vida de esclavitud espiritual </a:t>
            </a:r>
          </a:p>
          <a:p>
            <a:r>
              <a:rPr lang="es-ES" sz="1600" dirty="0" smtClean="0">
                <a:solidFill>
                  <a:schemeClr val="accent5">
                    <a:lumMod val="75000"/>
                  </a:schemeClr>
                </a:solidFill>
              </a:rPr>
              <a:t>   dominada por el temor, la violencia y los espíritus.</a:t>
            </a:r>
          </a:p>
          <a:p>
            <a:endParaRPr lang="es-ES" sz="1600" dirty="0" smtClean="0">
              <a:solidFill>
                <a:schemeClr val="accent5">
                  <a:lumMod val="75000"/>
                </a:schemeClr>
              </a:solidFill>
            </a:endParaRPr>
          </a:p>
          <a:p>
            <a:r>
              <a:rPr lang="es-ES" sz="1600" dirty="0" smtClean="0">
                <a:solidFill>
                  <a:schemeClr val="accent5">
                    <a:lumMod val="75000"/>
                  </a:schemeClr>
                </a:solidFill>
              </a:rPr>
              <a:t>• Padre, manda obreros para compartir el evangelio de manera </a:t>
            </a:r>
          </a:p>
          <a:p>
            <a:r>
              <a:rPr lang="es-ES" sz="1600" dirty="0" smtClean="0">
                <a:solidFill>
                  <a:schemeClr val="accent5">
                    <a:lumMod val="75000"/>
                  </a:schemeClr>
                </a:solidFill>
              </a:rPr>
              <a:t>   que los animistas puedan entenderlo.</a:t>
            </a:r>
            <a:endParaRPr lang="en-US" sz="1600" dirty="0">
              <a:solidFill>
                <a:schemeClr val="accent5">
                  <a:lumMod val="75000"/>
                </a:schemeClr>
              </a:solidFill>
            </a:endParaRPr>
          </a:p>
        </p:txBody>
      </p:sp>
      <p:pic>
        <p:nvPicPr>
          <p:cNvPr id="3074" name="Picture 2"/>
          <p:cNvPicPr>
            <a:picLocks noChangeAspect="1" noChangeArrowheads="1"/>
          </p:cNvPicPr>
          <p:nvPr/>
        </p:nvPicPr>
        <p:blipFill>
          <a:blip r:embed="rId3" cstate="email"/>
          <a:srcRect/>
          <a:stretch>
            <a:fillRect/>
          </a:stretch>
        </p:blipFill>
        <p:spPr bwMode="auto">
          <a:xfrm>
            <a:off x="6218153" y="762000"/>
            <a:ext cx="2316247" cy="3160713"/>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705600" cy="1261884"/>
          </a:xfrm>
          <a:prstGeom prst="rect">
            <a:avLst/>
          </a:prstGeom>
          <a:noFill/>
          <a:effectLst/>
        </p:spPr>
        <p:txBody>
          <a:bodyPr wrap="square" rtlCol="0">
            <a:spAutoFit/>
          </a:bodyPr>
          <a:lstStyle/>
          <a:p>
            <a:r>
              <a:rPr lang="es-ES" sz="4400" b="1" dirty="0" smtClean="0">
                <a:solidFill>
                  <a:schemeClr val="accent5">
                    <a:lumMod val="75000"/>
                  </a:schemeClr>
                </a:solidFill>
              </a:rPr>
              <a:t>Los bereberes </a:t>
            </a:r>
            <a:r>
              <a:rPr lang="es-ES" sz="3200" b="1" dirty="0" smtClean="0">
                <a:solidFill>
                  <a:schemeClr val="accent5">
                    <a:lumMod val="75000"/>
                  </a:schemeClr>
                </a:solidFill>
              </a:rPr>
              <a:t>del Atlas Medio, </a:t>
            </a:r>
          </a:p>
          <a:p>
            <a:r>
              <a:rPr lang="es-ES" sz="3200" b="1" dirty="0" smtClean="0">
                <a:solidFill>
                  <a:schemeClr val="accent5">
                    <a:lumMod val="75000"/>
                  </a:schemeClr>
                </a:solidFill>
              </a:rPr>
              <a:t>Marruecos</a:t>
            </a:r>
            <a:endParaRPr lang="en-US" sz="3200" b="1" dirty="0">
              <a:solidFill>
                <a:schemeClr val="accent5">
                  <a:lumMod val="75000"/>
                </a:schemeClr>
              </a:solidFill>
            </a:endParaRPr>
          </a:p>
        </p:txBody>
      </p:sp>
      <p:sp>
        <p:nvSpPr>
          <p:cNvPr id="7" name="TextBox 6"/>
          <p:cNvSpPr txBox="1"/>
          <p:nvPr/>
        </p:nvSpPr>
        <p:spPr>
          <a:xfrm>
            <a:off x="381000" y="1577876"/>
            <a:ext cx="4800600" cy="2308324"/>
          </a:xfrm>
          <a:prstGeom prst="rect">
            <a:avLst/>
          </a:prstGeom>
          <a:noFill/>
        </p:spPr>
        <p:txBody>
          <a:bodyPr wrap="square" rtlCol="0">
            <a:spAutoFit/>
          </a:bodyPr>
          <a:lstStyle/>
          <a:p>
            <a:r>
              <a:rPr lang="es-ES" b="1" dirty="0" smtClean="0"/>
              <a:t>“</a:t>
            </a:r>
            <a:r>
              <a:rPr lang="es-ES" b="1" dirty="0" err="1" smtClean="0"/>
              <a:t>Abdel</a:t>
            </a:r>
            <a:r>
              <a:rPr lang="es-ES" b="1" dirty="0" smtClean="0"/>
              <a:t> </a:t>
            </a:r>
            <a:r>
              <a:rPr lang="es-ES" b="1" dirty="0" err="1" smtClean="0"/>
              <a:t>Karim</a:t>
            </a:r>
            <a:r>
              <a:rPr lang="es-ES" b="1" dirty="0" smtClean="0"/>
              <a:t>” devotamente busca a Dios en sus oraciones diarias y con su humilde estilo de vida. Él les ha enseñado a sus hijos a hacer lo mismo. “</a:t>
            </a:r>
            <a:r>
              <a:rPr lang="es-ES" b="1" dirty="0" err="1" smtClean="0"/>
              <a:t>Abdel</a:t>
            </a:r>
            <a:r>
              <a:rPr lang="es-ES" b="1" dirty="0" smtClean="0"/>
              <a:t> </a:t>
            </a:r>
            <a:r>
              <a:rPr lang="es-ES" b="1" dirty="0" err="1" smtClean="0"/>
              <a:t>Karim</a:t>
            </a:r>
            <a:r>
              <a:rPr lang="es-ES" b="1" dirty="0" smtClean="0"/>
              <a:t>” es uno de los tres millones de bereberes del Atlas Medio en Marruecos que sólo se sabe de memoria algunas porciones del Corán. Su esposa, madre e hijas solo hablan </a:t>
            </a:r>
            <a:r>
              <a:rPr lang="es-ES" b="1" dirty="0" err="1" smtClean="0"/>
              <a:t>Shul</a:t>
            </a:r>
            <a:r>
              <a:rPr lang="es-ES" b="1" dirty="0" smtClean="0"/>
              <a:t>-ha, la lengua de este pueblo montañés.</a:t>
            </a:r>
            <a:endParaRPr lang="en-US" b="1" dirty="0"/>
          </a:p>
        </p:txBody>
      </p:sp>
      <p:sp>
        <p:nvSpPr>
          <p:cNvPr id="9" name="TextBox 8"/>
          <p:cNvSpPr txBox="1"/>
          <p:nvPr/>
        </p:nvSpPr>
        <p:spPr>
          <a:xfrm>
            <a:off x="381000" y="3937099"/>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revélate en sueños y visiones a quienes te buscan en las montañas del Atlas </a:t>
            </a:r>
          </a:p>
          <a:p>
            <a:r>
              <a:rPr lang="es-ES" sz="1600" dirty="0" smtClean="0">
                <a:solidFill>
                  <a:schemeClr val="accent5">
                    <a:lumMod val="75000"/>
                  </a:schemeClr>
                </a:solidFill>
              </a:rPr>
              <a:t>   Medio. Que sus corazones se abran al mensaje del evangelio.</a:t>
            </a:r>
          </a:p>
          <a:p>
            <a:endParaRPr lang="es-ES" sz="1600" dirty="0" smtClean="0">
              <a:solidFill>
                <a:schemeClr val="accent5">
                  <a:lumMod val="75000"/>
                </a:schemeClr>
              </a:solidFill>
            </a:endParaRPr>
          </a:p>
          <a:p>
            <a:r>
              <a:rPr lang="es-ES" sz="1600" dirty="0" smtClean="0">
                <a:solidFill>
                  <a:schemeClr val="accent5">
                    <a:lumMod val="75000"/>
                  </a:schemeClr>
                </a:solidFill>
              </a:rPr>
              <a:t>• Señor, sigue abriendo los hogares de hombres de paz para que reciban a tus </a:t>
            </a:r>
          </a:p>
          <a:p>
            <a:r>
              <a:rPr lang="es-ES" sz="1600" dirty="0" smtClean="0">
                <a:solidFill>
                  <a:schemeClr val="accent5">
                    <a:lumMod val="75000"/>
                  </a:schemeClr>
                </a:solidFill>
              </a:rPr>
              <a:t>   seguidores y escuchen la verdad del Salvador.</a:t>
            </a:r>
          </a:p>
          <a:p>
            <a:endParaRPr lang="es-ES" sz="1600" dirty="0" smtClean="0">
              <a:solidFill>
                <a:schemeClr val="accent5">
                  <a:lumMod val="75000"/>
                </a:schemeClr>
              </a:solidFill>
            </a:endParaRPr>
          </a:p>
          <a:p>
            <a:r>
              <a:rPr lang="es-ES" sz="1600" dirty="0" smtClean="0">
                <a:solidFill>
                  <a:schemeClr val="accent5">
                    <a:lumMod val="75000"/>
                  </a:schemeClr>
                </a:solidFill>
              </a:rPr>
              <a:t>• Señor Jesús, fortalece y provee sustento a quienes viajan a lugares remotos </a:t>
            </a:r>
          </a:p>
          <a:p>
            <a:r>
              <a:rPr lang="es-ES" sz="1600" dirty="0" smtClean="0">
                <a:solidFill>
                  <a:schemeClr val="accent5">
                    <a:lumMod val="75000"/>
                  </a:schemeClr>
                </a:solidFill>
              </a:rPr>
              <a:t>   para compartir el evangelio con familias como la de “</a:t>
            </a:r>
            <a:r>
              <a:rPr lang="es-ES" sz="1600" dirty="0" err="1" smtClean="0">
                <a:solidFill>
                  <a:schemeClr val="accent5">
                    <a:lumMod val="75000"/>
                  </a:schemeClr>
                </a:solidFill>
              </a:rPr>
              <a:t>Abdel</a:t>
            </a:r>
            <a:r>
              <a:rPr lang="es-ES" sz="1600" dirty="0" smtClean="0">
                <a:solidFill>
                  <a:schemeClr val="accent5">
                    <a:lumMod val="75000"/>
                  </a:schemeClr>
                </a:solidFill>
              </a:rPr>
              <a:t> </a:t>
            </a:r>
            <a:r>
              <a:rPr lang="es-ES" sz="1600" dirty="0" err="1" smtClean="0">
                <a:solidFill>
                  <a:schemeClr val="accent5">
                    <a:lumMod val="75000"/>
                  </a:schemeClr>
                </a:solidFill>
              </a:rPr>
              <a:t>Karim</a:t>
            </a:r>
            <a:r>
              <a:rPr lang="es-ES" sz="1600" dirty="0" smtClean="0">
                <a:solidFill>
                  <a:schemeClr val="accent5">
                    <a:lumMod val="75000"/>
                  </a:schemeClr>
                </a:solidFill>
              </a:rPr>
              <a:t>”.</a:t>
            </a:r>
            <a:endParaRPr lang="en-US" sz="1600" dirty="0">
              <a:solidFill>
                <a:schemeClr val="accent5">
                  <a:lumMod val="75000"/>
                </a:schemeClr>
              </a:solidFill>
            </a:endParaRPr>
          </a:p>
        </p:txBody>
      </p:sp>
      <p:pic>
        <p:nvPicPr>
          <p:cNvPr id="16386" name="Picture 2"/>
          <p:cNvPicPr>
            <a:picLocks noChangeAspect="1" noChangeArrowheads="1"/>
          </p:cNvPicPr>
          <p:nvPr/>
        </p:nvPicPr>
        <p:blipFill>
          <a:blip r:embed="rId2" cstate="email"/>
          <a:srcRect/>
          <a:stretch>
            <a:fillRect/>
          </a:stretch>
        </p:blipFill>
        <p:spPr bwMode="auto">
          <a:xfrm>
            <a:off x="5410200" y="1431107"/>
            <a:ext cx="3417292" cy="2455093"/>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árabes</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Argelia</a:t>
            </a:r>
            <a:endParaRPr lang="en-US" sz="3200" b="1" dirty="0">
              <a:solidFill>
                <a:schemeClr val="accent5">
                  <a:lumMod val="75000"/>
                </a:schemeClr>
              </a:solidFill>
            </a:endParaRPr>
          </a:p>
        </p:txBody>
      </p:sp>
      <p:sp>
        <p:nvSpPr>
          <p:cNvPr id="7" name="TextBox 6"/>
          <p:cNvSpPr txBox="1"/>
          <p:nvPr/>
        </p:nvSpPr>
        <p:spPr>
          <a:xfrm>
            <a:off x="381000" y="1219200"/>
            <a:ext cx="5410200" cy="2308324"/>
          </a:xfrm>
          <a:prstGeom prst="rect">
            <a:avLst/>
          </a:prstGeom>
          <a:noFill/>
        </p:spPr>
        <p:txBody>
          <a:bodyPr wrap="square" rtlCol="0">
            <a:spAutoFit/>
          </a:bodyPr>
          <a:lstStyle/>
          <a:p>
            <a:r>
              <a:rPr lang="es-ES" b="1" dirty="0" smtClean="0"/>
              <a:t>En el primer siglo, los argelinos fueron conocidos por su fe cristiana. San Agustín, el gran patriarca de la iglesia antigua, vino de lo que hoy en día es Argelia y la iglesia era fuerte en esta región. Sin embargo, con la conquista del islam en el norte de África, la fe islámica ha reemplazado completamente esa fe en Cristo. La mayoría son musulmanes suní. Ellos consideran que el ser musulmán es una parte esencial de su cultura.</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Dios de la paz, levanta líderes de habla francesa que pueden visitar a Argelia </a:t>
            </a:r>
          </a:p>
          <a:p>
            <a:r>
              <a:rPr lang="es-ES" sz="1600" dirty="0" smtClean="0">
                <a:solidFill>
                  <a:schemeClr val="accent5">
                    <a:lumMod val="75000"/>
                  </a:schemeClr>
                </a:solidFill>
              </a:rPr>
              <a:t>   y compartir el mensaje de paz con ellos.</a:t>
            </a:r>
          </a:p>
          <a:p>
            <a:endParaRPr lang="es-ES" sz="1600" dirty="0" smtClean="0">
              <a:solidFill>
                <a:schemeClr val="accent5">
                  <a:lumMod val="75000"/>
                </a:schemeClr>
              </a:solidFill>
            </a:endParaRPr>
          </a:p>
          <a:p>
            <a:r>
              <a:rPr lang="es-ES" sz="1600" dirty="0" smtClean="0">
                <a:solidFill>
                  <a:schemeClr val="accent5">
                    <a:lumMod val="75000"/>
                  </a:schemeClr>
                </a:solidFill>
              </a:rPr>
              <a:t>• Señor, bendice a los árabes argelinos que te conocen para que sean fuertes </a:t>
            </a:r>
          </a:p>
          <a:p>
            <a:r>
              <a:rPr lang="es-ES" sz="1600" dirty="0" smtClean="0">
                <a:solidFill>
                  <a:schemeClr val="accent5">
                    <a:lumMod val="75000"/>
                  </a:schemeClr>
                </a:solidFill>
              </a:rPr>
              <a:t>   y valientes en compartir el mensaje de Jesús con sus familiares y amigos.</a:t>
            </a:r>
          </a:p>
          <a:p>
            <a:endParaRPr lang="es-ES" sz="1600" dirty="0" smtClean="0">
              <a:solidFill>
                <a:schemeClr val="accent5">
                  <a:lumMod val="75000"/>
                </a:schemeClr>
              </a:solidFill>
            </a:endParaRPr>
          </a:p>
          <a:p>
            <a:r>
              <a:rPr lang="es-ES" sz="1600" dirty="0" smtClean="0">
                <a:solidFill>
                  <a:schemeClr val="accent5">
                    <a:lumMod val="75000"/>
                  </a:schemeClr>
                </a:solidFill>
              </a:rPr>
              <a:t>• Dios soberano, usa la violencia y sufrimiento del pasado para ayudar </a:t>
            </a:r>
          </a:p>
          <a:p>
            <a:r>
              <a:rPr lang="es-ES" sz="1600" dirty="0" smtClean="0">
                <a:solidFill>
                  <a:schemeClr val="accent5">
                    <a:lumMod val="75000"/>
                  </a:schemeClr>
                </a:solidFill>
              </a:rPr>
              <a:t>   a los argelinos a conocerte como Señor y Salvador hoy en día.</a:t>
            </a:r>
            <a:endParaRPr lang="en-US" sz="1600" dirty="0">
              <a:solidFill>
                <a:schemeClr val="accent5">
                  <a:lumMod val="75000"/>
                </a:schemeClr>
              </a:solidFill>
            </a:endParaRPr>
          </a:p>
        </p:txBody>
      </p:sp>
      <p:pic>
        <p:nvPicPr>
          <p:cNvPr id="17410" name="Picture 2"/>
          <p:cNvPicPr>
            <a:picLocks noChangeAspect="1" noChangeArrowheads="1"/>
          </p:cNvPicPr>
          <p:nvPr/>
        </p:nvPicPr>
        <p:blipFill>
          <a:blip r:embed="rId2" cstate="email"/>
          <a:srcRect/>
          <a:stretch>
            <a:fillRect/>
          </a:stretch>
        </p:blipFill>
        <p:spPr bwMode="auto">
          <a:xfrm>
            <a:off x="6248400" y="739588"/>
            <a:ext cx="2390775" cy="3375212"/>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1261884"/>
          </a:xfrm>
          <a:prstGeom prst="rect">
            <a:avLst/>
          </a:prstGeom>
          <a:noFill/>
          <a:effectLst/>
        </p:spPr>
        <p:txBody>
          <a:bodyPr wrap="square" rtlCol="0">
            <a:spAutoFit/>
          </a:bodyPr>
          <a:lstStyle/>
          <a:p>
            <a:r>
              <a:rPr lang="es-ES" sz="4400" b="1" dirty="0" smtClean="0">
                <a:solidFill>
                  <a:schemeClr val="accent5">
                    <a:lumMod val="75000"/>
                  </a:schemeClr>
                </a:solidFill>
              </a:rPr>
              <a:t>Los bereberes </a:t>
            </a:r>
            <a:r>
              <a:rPr lang="es-ES" sz="3200" b="1" dirty="0" err="1" smtClean="0">
                <a:solidFill>
                  <a:schemeClr val="accent5">
                    <a:lumMod val="75000"/>
                  </a:schemeClr>
                </a:solidFill>
              </a:rPr>
              <a:t>Shawiya</a:t>
            </a:r>
            <a:r>
              <a:rPr lang="es-ES" sz="3200" b="1" dirty="0" smtClean="0">
                <a:solidFill>
                  <a:schemeClr val="accent5">
                    <a:lumMod val="75000"/>
                  </a:schemeClr>
                </a:solidFill>
              </a:rPr>
              <a:t> </a:t>
            </a:r>
          </a:p>
          <a:p>
            <a:r>
              <a:rPr lang="es-ES" sz="3200" b="1" dirty="0" smtClean="0">
                <a:solidFill>
                  <a:schemeClr val="accent5">
                    <a:lumMod val="75000"/>
                  </a:schemeClr>
                </a:solidFill>
              </a:rPr>
              <a:t>de Argelia</a:t>
            </a:r>
            <a:endParaRPr lang="en-US" sz="3200" b="1" dirty="0">
              <a:solidFill>
                <a:schemeClr val="accent5">
                  <a:lumMod val="75000"/>
                </a:schemeClr>
              </a:solidFill>
            </a:endParaRPr>
          </a:p>
        </p:txBody>
      </p:sp>
      <p:sp>
        <p:nvSpPr>
          <p:cNvPr id="7" name="TextBox 6"/>
          <p:cNvSpPr txBox="1"/>
          <p:nvPr/>
        </p:nvSpPr>
        <p:spPr>
          <a:xfrm>
            <a:off x="381000" y="1750874"/>
            <a:ext cx="5257800" cy="1754326"/>
          </a:xfrm>
          <a:prstGeom prst="rect">
            <a:avLst/>
          </a:prstGeom>
          <a:noFill/>
        </p:spPr>
        <p:txBody>
          <a:bodyPr wrap="square" rtlCol="0">
            <a:spAutoFit/>
          </a:bodyPr>
          <a:lstStyle/>
          <a:p>
            <a:r>
              <a:rPr lang="es-ES" b="1" dirty="0" smtClean="0"/>
              <a:t>Fuertes e independientes, los bereberes </a:t>
            </a:r>
            <a:r>
              <a:rPr lang="es-ES" b="1" dirty="0" err="1" smtClean="0"/>
              <a:t>shawiya</a:t>
            </a:r>
            <a:r>
              <a:rPr lang="es-ES" b="1" dirty="0" smtClean="0"/>
              <a:t> de Argelia han tratado de resistir la asimilación árabe y el dominio del islam. La mayoría de ellos practican una mezcla de tradiciones islámicas y ocultistas, pero comúnmente expresan descontento con sus creencias actuales y dicen tener hambre por “algo más”.</a:t>
            </a:r>
            <a:endParaRPr lang="en-US" b="1" dirty="0"/>
          </a:p>
        </p:txBody>
      </p:sp>
      <p:sp>
        <p:nvSpPr>
          <p:cNvPr id="9" name="TextBox 8"/>
          <p:cNvSpPr txBox="1"/>
          <p:nvPr/>
        </p:nvSpPr>
        <p:spPr>
          <a:xfrm>
            <a:off x="381000" y="3812500"/>
            <a:ext cx="7543800" cy="2369880"/>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por favor levanta a 100 evangelistas y líderes </a:t>
            </a:r>
            <a:r>
              <a:rPr lang="es-ES" sz="1600" dirty="0" err="1" smtClean="0">
                <a:solidFill>
                  <a:schemeClr val="accent5">
                    <a:lumMod val="75000"/>
                  </a:schemeClr>
                </a:solidFill>
              </a:rPr>
              <a:t>shawiya</a:t>
            </a:r>
            <a:r>
              <a:rPr lang="es-ES" sz="1600" dirty="0" smtClean="0">
                <a:solidFill>
                  <a:schemeClr val="accent5">
                    <a:lumMod val="75000"/>
                  </a:schemeClr>
                </a:solidFill>
              </a:rPr>
              <a:t>. </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que aquellos que han llegado a conocerte sean fuertes </a:t>
            </a:r>
          </a:p>
          <a:p>
            <a:r>
              <a:rPr lang="es-ES" sz="1600" dirty="0" smtClean="0">
                <a:solidFill>
                  <a:schemeClr val="accent5">
                    <a:lumMod val="75000"/>
                  </a:schemeClr>
                </a:solidFill>
              </a:rPr>
              <a:t>   y valientes en compartir el mensaje de Jesús con sus familiares y amigos.</a:t>
            </a:r>
          </a:p>
          <a:p>
            <a:endParaRPr lang="es-ES" sz="1600" dirty="0" smtClean="0">
              <a:solidFill>
                <a:schemeClr val="accent5">
                  <a:lumMod val="75000"/>
                </a:schemeClr>
              </a:solidFill>
            </a:endParaRPr>
          </a:p>
          <a:p>
            <a:r>
              <a:rPr lang="es-ES" sz="1600" dirty="0" smtClean="0">
                <a:solidFill>
                  <a:schemeClr val="accent5">
                    <a:lumMod val="75000"/>
                  </a:schemeClr>
                </a:solidFill>
              </a:rPr>
              <a:t>• Padre Dios, provee lugares donde los creyentes en tu Hijo Jesús, puedan </a:t>
            </a:r>
          </a:p>
          <a:p>
            <a:r>
              <a:rPr lang="es-ES" sz="1600" dirty="0" smtClean="0">
                <a:solidFill>
                  <a:schemeClr val="accent5">
                    <a:lumMod val="75000"/>
                  </a:schemeClr>
                </a:solidFill>
              </a:rPr>
              <a:t>   congregarse constantemente para estudio y adoración.</a:t>
            </a:r>
            <a:endParaRPr lang="en-US" sz="1600" dirty="0">
              <a:solidFill>
                <a:schemeClr val="accent5">
                  <a:lumMod val="75000"/>
                </a:schemeClr>
              </a:solidFill>
            </a:endParaRPr>
          </a:p>
        </p:txBody>
      </p:sp>
      <p:pic>
        <p:nvPicPr>
          <p:cNvPr id="18434" name="Picture 2"/>
          <p:cNvPicPr>
            <a:picLocks noChangeAspect="1" noChangeArrowheads="1"/>
          </p:cNvPicPr>
          <p:nvPr/>
        </p:nvPicPr>
        <p:blipFill>
          <a:blip r:embed="rId2" cstate="email"/>
          <a:srcRect/>
          <a:stretch>
            <a:fillRect/>
          </a:stretch>
        </p:blipFill>
        <p:spPr bwMode="auto">
          <a:xfrm>
            <a:off x="6324600" y="914400"/>
            <a:ext cx="2295310" cy="32004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soninke</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Malí</a:t>
            </a:r>
            <a:endParaRPr lang="en-US" sz="3200" b="1" dirty="0">
              <a:solidFill>
                <a:schemeClr val="accent5">
                  <a:lumMod val="75000"/>
                </a:schemeClr>
              </a:solidFill>
            </a:endParaRPr>
          </a:p>
        </p:txBody>
      </p:sp>
      <p:sp>
        <p:nvSpPr>
          <p:cNvPr id="7" name="TextBox 6"/>
          <p:cNvSpPr txBox="1"/>
          <p:nvPr/>
        </p:nvSpPr>
        <p:spPr>
          <a:xfrm>
            <a:off x="381000" y="1143000"/>
            <a:ext cx="4419600" cy="2585323"/>
          </a:xfrm>
          <a:prstGeom prst="rect">
            <a:avLst/>
          </a:prstGeom>
          <a:noFill/>
        </p:spPr>
        <p:txBody>
          <a:bodyPr wrap="square" rtlCol="0">
            <a:spAutoFit/>
          </a:bodyPr>
          <a:lstStyle/>
          <a:p>
            <a:r>
              <a:rPr lang="es-ES" b="1" dirty="0" smtClean="0"/>
              <a:t>El millón de </a:t>
            </a:r>
            <a:r>
              <a:rPr lang="es-ES" b="1" dirty="0" err="1" smtClean="0"/>
              <a:t>soninkes</a:t>
            </a:r>
            <a:r>
              <a:rPr lang="es-ES" b="1" dirty="0" smtClean="0"/>
              <a:t> viven al borde sureño del desierto del Sahara en Malí y son gente de contraste. Han sido musulmanes por siglos; sin embargo, muchos todavía usan fetiches y sacrificios en un esfuerzo por buscar el favor de Dios. A pesar de que por décadas se les ha predicado a Cristo a los </a:t>
            </a:r>
            <a:r>
              <a:rPr lang="es-ES" b="1" dirty="0" err="1" smtClean="0"/>
              <a:t>soninke</a:t>
            </a:r>
            <a:r>
              <a:rPr lang="es-ES" b="1" dirty="0" smtClean="0"/>
              <a:t>, hoy hay menos de 40 creyentes conocidos entre ellos.</a:t>
            </a:r>
            <a:endParaRPr lang="en-US" b="1" dirty="0"/>
          </a:p>
        </p:txBody>
      </p:sp>
      <p:sp>
        <p:nvSpPr>
          <p:cNvPr id="9" name="TextBox 8"/>
          <p:cNvSpPr txBox="1"/>
          <p:nvPr/>
        </p:nvSpPr>
        <p:spPr>
          <a:xfrm>
            <a:off x="381000" y="3812500"/>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que los </a:t>
            </a:r>
            <a:r>
              <a:rPr lang="es-ES" sz="1600" dirty="0" err="1" smtClean="0">
                <a:solidFill>
                  <a:schemeClr val="accent5">
                    <a:lumMod val="75000"/>
                  </a:schemeClr>
                </a:solidFill>
              </a:rPr>
              <a:t>soninke</a:t>
            </a:r>
            <a:r>
              <a:rPr lang="es-ES" sz="1600" dirty="0" smtClean="0">
                <a:solidFill>
                  <a:schemeClr val="accent5">
                    <a:lumMod val="75000"/>
                  </a:schemeClr>
                </a:solidFill>
              </a:rPr>
              <a:t> que habitan en una tierra seca, tengan sed de ti </a:t>
            </a:r>
          </a:p>
          <a:p>
            <a:r>
              <a:rPr lang="es-ES" sz="1600" dirty="0" smtClean="0">
                <a:solidFill>
                  <a:schemeClr val="accent5">
                    <a:lumMod val="75000"/>
                  </a:schemeClr>
                </a:solidFill>
              </a:rPr>
              <a:t>   como tienen sed de agua.</a:t>
            </a:r>
          </a:p>
          <a:p>
            <a:endParaRPr lang="es-ES" sz="1600" dirty="0" smtClean="0">
              <a:solidFill>
                <a:schemeClr val="accent5">
                  <a:lumMod val="75000"/>
                </a:schemeClr>
              </a:solidFill>
            </a:endParaRPr>
          </a:p>
          <a:p>
            <a:r>
              <a:rPr lang="es-ES" sz="1600" dirty="0" smtClean="0">
                <a:solidFill>
                  <a:schemeClr val="accent5">
                    <a:lumMod val="75000"/>
                  </a:schemeClr>
                </a:solidFill>
              </a:rPr>
              <a:t>• Señor, dales valor a los pocos creyentes para que se mantengan firmes frente a la </a:t>
            </a:r>
          </a:p>
          <a:p>
            <a:r>
              <a:rPr lang="es-ES" sz="1600" dirty="0" smtClean="0">
                <a:solidFill>
                  <a:schemeClr val="accent5">
                    <a:lumMod val="75000"/>
                  </a:schemeClr>
                </a:solidFill>
              </a:rPr>
              <a:t>   persecución que a veces puede amenazar sus vidas.</a:t>
            </a:r>
          </a:p>
          <a:p>
            <a:endParaRPr lang="es-ES" sz="1600" dirty="0" smtClean="0">
              <a:solidFill>
                <a:schemeClr val="accent5">
                  <a:lumMod val="75000"/>
                </a:schemeClr>
              </a:solidFill>
            </a:endParaRPr>
          </a:p>
          <a:p>
            <a:r>
              <a:rPr lang="es-ES" sz="1600" dirty="0" smtClean="0">
                <a:solidFill>
                  <a:schemeClr val="accent5">
                    <a:lumMod val="75000"/>
                  </a:schemeClr>
                </a:solidFill>
              </a:rPr>
              <a:t>• Señor, que los </a:t>
            </a:r>
            <a:r>
              <a:rPr lang="es-ES" sz="1600" dirty="0" err="1" smtClean="0">
                <a:solidFill>
                  <a:schemeClr val="accent5">
                    <a:lumMod val="75000"/>
                  </a:schemeClr>
                </a:solidFill>
              </a:rPr>
              <a:t>soninke</a:t>
            </a:r>
            <a:r>
              <a:rPr lang="es-ES" sz="1600" dirty="0" smtClean="0">
                <a:solidFill>
                  <a:schemeClr val="accent5">
                    <a:lumMod val="75000"/>
                  </a:schemeClr>
                </a:solidFill>
              </a:rPr>
              <a:t> que viven en tierras extranjeras se conviertan en </a:t>
            </a:r>
          </a:p>
          <a:p>
            <a:r>
              <a:rPr lang="es-ES" sz="1600" dirty="0" smtClean="0">
                <a:solidFill>
                  <a:schemeClr val="accent5">
                    <a:lumMod val="75000"/>
                  </a:schemeClr>
                </a:solidFill>
              </a:rPr>
              <a:t>   seguidores de tu Hijo Jesucristo y regresen a sus hogares en Malí </a:t>
            </a:r>
          </a:p>
          <a:p>
            <a:r>
              <a:rPr lang="es-ES" sz="1600" dirty="0" smtClean="0">
                <a:solidFill>
                  <a:schemeClr val="accent5">
                    <a:lumMod val="75000"/>
                  </a:schemeClr>
                </a:solidFill>
              </a:rPr>
              <a:t>   con el mensaje de salvación.</a:t>
            </a:r>
            <a:endParaRPr lang="en-US" sz="1600" dirty="0">
              <a:solidFill>
                <a:schemeClr val="accent5">
                  <a:lumMod val="75000"/>
                </a:schemeClr>
              </a:solidFill>
            </a:endParaRPr>
          </a:p>
        </p:txBody>
      </p:sp>
      <p:grpSp>
        <p:nvGrpSpPr>
          <p:cNvPr id="10" name="Group 9"/>
          <p:cNvGrpSpPr/>
          <p:nvPr/>
        </p:nvGrpSpPr>
        <p:grpSpPr>
          <a:xfrm>
            <a:off x="5083882" y="152401"/>
            <a:ext cx="3879917" cy="3657599"/>
            <a:chOff x="5083882" y="152401"/>
            <a:chExt cx="3879917" cy="3657599"/>
          </a:xfrm>
        </p:grpSpPr>
        <p:pic>
          <p:nvPicPr>
            <p:cNvPr id="19458" name="Picture 2"/>
            <p:cNvPicPr>
              <a:picLocks noChangeAspect="1" noChangeArrowheads="1"/>
            </p:cNvPicPr>
            <p:nvPr/>
          </p:nvPicPr>
          <p:blipFill>
            <a:blip r:embed="rId2" cstate="email"/>
            <a:srcRect/>
            <a:stretch>
              <a:fillRect/>
            </a:stretch>
          </p:blipFill>
          <p:spPr bwMode="auto">
            <a:xfrm>
              <a:off x="5083882" y="1219200"/>
              <a:ext cx="3602917" cy="25908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8" name="TextBox 7"/>
            <p:cNvSpPr txBox="1"/>
            <p:nvPr/>
          </p:nvSpPr>
          <p:spPr>
            <a:xfrm rot="16200000">
              <a:off x="7072699" y="1766502"/>
              <a:ext cx="3505201" cy="276999"/>
            </a:xfrm>
            <a:prstGeom prst="rect">
              <a:avLst/>
            </a:prstGeom>
            <a:noFill/>
          </p:spPr>
          <p:txBody>
            <a:bodyPr wrap="square" rtlCol="0">
              <a:spAutoFit/>
            </a:bodyPr>
            <a:lstStyle/>
            <a:p>
              <a:r>
                <a:rPr lang="en-US" sz="1200" dirty="0" smtClean="0"/>
                <a:t>© Bethany World Prayer Center</a:t>
              </a:r>
              <a:endParaRPr lang="en-US" sz="1200" dirty="0"/>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adopte.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28600" y="3902601"/>
            <a:ext cx="8839200" cy="3031599"/>
          </a:xfrm>
          <a:prstGeom prst="rect">
            <a:avLst/>
          </a:prstGeom>
          <a:noFill/>
        </p:spPr>
        <p:txBody>
          <a:bodyPr wrap="square" rtlCol="0">
            <a:spAutoFit/>
          </a:bodyPr>
          <a:lstStyle/>
          <a:p>
            <a:r>
              <a:rPr lang="es-ES" b="1" dirty="0" smtClean="0">
                <a:solidFill>
                  <a:srgbClr val="800000"/>
                </a:solidFill>
              </a:rPr>
              <a:t>Una etnia es un grupo humano que comparte idioma, cultura, historia e identidad grupal. En el mundo hay 6.426 etnias no alcanzadas. Entre ellas existen 3.300 etnias que no tienen acceso alguno al evangelio. Aunque Cristo murió por ellos, por 2000 años han quedado aislados del conocimiento de Dios. </a:t>
            </a:r>
          </a:p>
          <a:p>
            <a:r>
              <a:rPr lang="es-ES" sz="2200" b="1" dirty="0" smtClean="0">
                <a:solidFill>
                  <a:schemeClr val="accent1">
                    <a:lumMod val="75000"/>
                  </a:schemeClr>
                </a:solidFill>
              </a:rPr>
              <a:t>Su iglesia puede ayudar a cambiar esta realidad </a:t>
            </a:r>
            <a:r>
              <a:rPr lang="en-US" sz="2200" b="1" dirty="0" err="1" smtClean="0">
                <a:solidFill>
                  <a:schemeClr val="accent1">
                    <a:lumMod val="75000"/>
                  </a:schemeClr>
                </a:solidFill>
              </a:rPr>
              <a:t>adoptando</a:t>
            </a:r>
            <a:r>
              <a:rPr lang="en-US" sz="2200" b="1" dirty="0" smtClean="0">
                <a:solidFill>
                  <a:schemeClr val="accent1">
                    <a:lumMod val="75000"/>
                  </a:schemeClr>
                </a:solidFill>
              </a:rPr>
              <a:t> </a:t>
            </a:r>
            <a:r>
              <a:rPr lang="en-US" sz="2200" b="1" dirty="0" err="1" smtClean="0">
                <a:solidFill>
                  <a:schemeClr val="accent1">
                    <a:lumMod val="75000"/>
                  </a:schemeClr>
                </a:solidFill>
              </a:rPr>
              <a:t>una</a:t>
            </a:r>
            <a:r>
              <a:rPr lang="en-US" sz="2200" b="1" dirty="0" smtClean="0">
                <a:solidFill>
                  <a:schemeClr val="accent1">
                    <a:lumMod val="75000"/>
                  </a:schemeClr>
                </a:solidFill>
              </a:rPr>
              <a:t> de </a:t>
            </a:r>
            <a:r>
              <a:rPr lang="en-US" sz="2200" b="1" dirty="0" err="1" smtClean="0">
                <a:solidFill>
                  <a:schemeClr val="accent1">
                    <a:lumMod val="75000"/>
                  </a:schemeClr>
                </a:solidFill>
              </a:rPr>
              <a:t>ellas</a:t>
            </a:r>
            <a:r>
              <a:rPr lang="en-US" sz="2200" b="1" dirty="0" smtClean="0">
                <a:solidFill>
                  <a:schemeClr val="accent1">
                    <a:lumMod val="75000"/>
                  </a:schemeClr>
                </a:solidFill>
              </a:rPr>
              <a:t>.</a:t>
            </a:r>
          </a:p>
          <a:p>
            <a:endParaRPr lang="en-US" b="1" dirty="0" smtClean="0"/>
          </a:p>
          <a:p>
            <a:endParaRPr lang="en-US" b="1" dirty="0" smtClean="0">
              <a:solidFill>
                <a:srgbClr val="800000"/>
              </a:solidFill>
            </a:endParaRPr>
          </a:p>
          <a:p>
            <a:r>
              <a:rPr lang="en-US" b="1" dirty="0" smtClean="0">
                <a:solidFill>
                  <a:schemeClr val="accent1">
                    <a:lumMod val="75000"/>
                  </a:schemeClr>
                </a:solidFill>
              </a:rPr>
              <a:t>                            Para </a:t>
            </a:r>
            <a:r>
              <a:rPr lang="en-US" b="1" dirty="0" err="1" smtClean="0">
                <a:solidFill>
                  <a:schemeClr val="accent1">
                    <a:lumMod val="75000"/>
                  </a:schemeClr>
                </a:solidFill>
              </a:rPr>
              <a:t>mayores</a:t>
            </a:r>
            <a:r>
              <a:rPr lang="en-US" b="1" dirty="0" smtClean="0">
                <a:solidFill>
                  <a:schemeClr val="accent1">
                    <a:lumMod val="75000"/>
                  </a:schemeClr>
                </a:solidFill>
              </a:rPr>
              <a:t> </a:t>
            </a:r>
            <a:r>
              <a:rPr lang="en-US" b="1" dirty="0" err="1" smtClean="0">
                <a:solidFill>
                  <a:schemeClr val="accent1">
                    <a:lumMod val="75000"/>
                  </a:schemeClr>
                </a:solidFill>
              </a:rPr>
              <a:t>informes</a:t>
            </a:r>
            <a:r>
              <a:rPr lang="en-US" b="1" dirty="0" smtClean="0">
                <a:solidFill>
                  <a:schemeClr val="accent1">
                    <a:lumMod val="75000"/>
                  </a:schemeClr>
                </a:solidFill>
              </a:rPr>
              <a:t>:    </a:t>
            </a:r>
            <a:r>
              <a:rPr lang="en-US" sz="2500" b="1" dirty="0" smtClean="0">
                <a:solidFill>
                  <a:srgbClr val="800000"/>
                </a:solidFill>
              </a:rPr>
              <a:t>hispanos.imb.org      866-407-9597</a:t>
            </a:r>
          </a:p>
          <a:p>
            <a:endParaRPr lang="en-US" b="1" dirty="0" smtClean="0"/>
          </a:p>
          <a:p>
            <a:r>
              <a:rPr lang="en-US" b="1" dirty="0" smtClean="0"/>
              <a: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China</a:t>
            </a:r>
            <a:endParaRPr lang="en-US" sz="4400" b="1" dirty="0">
              <a:solidFill>
                <a:schemeClr val="accent5">
                  <a:lumMod val="75000"/>
                </a:schemeClr>
              </a:solidFill>
            </a:endParaRPr>
          </a:p>
        </p:txBody>
      </p:sp>
      <p:sp>
        <p:nvSpPr>
          <p:cNvPr id="7" name="TextBox 6"/>
          <p:cNvSpPr txBox="1"/>
          <p:nvPr/>
        </p:nvSpPr>
        <p:spPr>
          <a:xfrm>
            <a:off x="381000" y="1143000"/>
            <a:ext cx="5410200" cy="2308324"/>
          </a:xfrm>
          <a:prstGeom prst="rect">
            <a:avLst/>
          </a:prstGeom>
          <a:noFill/>
        </p:spPr>
        <p:txBody>
          <a:bodyPr wrap="square" rtlCol="0">
            <a:spAutoFit/>
          </a:bodyPr>
          <a:lstStyle/>
          <a:p>
            <a:r>
              <a:rPr lang="es-ES" b="1" dirty="0" smtClean="0"/>
              <a:t>Una de cada cinco personas del planeta vive en la China. En 1949 los comunistas tomaron el control del país y comenzaron a perseguir a los cristianos. En 1958, el gobierno cerró todas las iglesias. Sin embargo, Dios ha estado obrando y ahora millones de seguidores de Cristo se reúnen en iglesias clandestinas. Los desafíos </a:t>
            </a:r>
            <a:r>
              <a:rPr lang="es-ES" b="1" dirty="0" err="1" smtClean="0"/>
              <a:t>misiológicos</a:t>
            </a:r>
            <a:r>
              <a:rPr lang="es-ES" b="1" dirty="0" smtClean="0"/>
              <a:t> más grandes son los centros urbanos, el materialismo y los grupos minoritarios. </a:t>
            </a:r>
            <a:endParaRPr lang="en-US" b="1" dirty="0"/>
          </a:p>
        </p:txBody>
      </p:sp>
      <p:pic>
        <p:nvPicPr>
          <p:cNvPr id="4098" name="Picture 2"/>
          <p:cNvPicPr>
            <a:picLocks noChangeAspect="1" noChangeArrowheads="1"/>
          </p:cNvPicPr>
          <p:nvPr/>
        </p:nvPicPr>
        <p:blipFill>
          <a:blip r:embed="rId3" cstate="email"/>
          <a:srcRect/>
          <a:stretch>
            <a:fillRect/>
          </a:stretch>
        </p:blipFill>
        <p:spPr bwMode="auto">
          <a:xfrm>
            <a:off x="6090486" y="762000"/>
            <a:ext cx="2215314" cy="311785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
        <p:nvSpPr>
          <p:cNvPr id="9" name="TextBox 8"/>
          <p:cNvSpPr txBox="1"/>
          <p:nvPr/>
        </p:nvSpPr>
        <p:spPr>
          <a:xfrm>
            <a:off x="381000" y="3690878"/>
            <a:ext cx="7543800" cy="2862322"/>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Señor, pon tu manto de protección sobre los cristianos chinos para que </a:t>
            </a:r>
          </a:p>
          <a:p>
            <a:r>
              <a:rPr lang="es-ES" sz="1600" dirty="0" smtClean="0">
                <a:solidFill>
                  <a:schemeClr val="accent5">
                    <a:lumMod val="75000"/>
                  </a:schemeClr>
                </a:solidFill>
              </a:rPr>
              <a:t>   el enemigo no los toque y que ellos puedan salir fortalecidos de la persecución.</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levanta misioneros transculturales entre los mismos chinos </a:t>
            </a:r>
          </a:p>
          <a:p>
            <a:r>
              <a:rPr lang="es-ES" sz="1600" dirty="0" smtClean="0">
                <a:solidFill>
                  <a:schemeClr val="accent5">
                    <a:lumMod val="75000"/>
                  </a:schemeClr>
                </a:solidFill>
              </a:rPr>
              <a:t>   que puedan llevar el evangelio a los grupos minoritarios. </a:t>
            </a:r>
          </a:p>
          <a:p>
            <a:endParaRPr lang="es-ES" sz="1600" dirty="0" smtClean="0">
              <a:solidFill>
                <a:schemeClr val="accent5">
                  <a:lumMod val="75000"/>
                </a:schemeClr>
              </a:solidFill>
            </a:endParaRPr>
          </a:p>
          <a:p>
            <a:r>
              <a:rPr lang="es-ES" sz="1600" dirty="0" smtClean="0">
                <a:solidFill>
                  <a:schemeClr val="accent5">
                    <a:lumMod val="75000"/>
                  </a:schemeClr>
                </a:solidFill>
              </a:rPr>
              <a:t>• Señor de la cosecha, bendice la iglesia china en su visión de capacitar obreros </a:t>
            </a:r>
          </a:p>
          <a:p>
            <a:r>
              <a:rPr lang="es-ES" sz="1600" dirty="0" smtClean="0">
                <a:solidFill>
                  <a:schemeClr val="accent5">
                    <a:lumMod val="75000"/>
                  </a:schemeClr>
                </a:solidFill>
              </a:rPr>
              <a:t>  que puedan establecer tu reino no solamente en China, </a:t>
            </a:r>
          </a:p>
          <a:p>
            <a:r>
              <a:rPr lang="es-ES" sz="1600" dirty="0" smtClean="0">
                <a:solidFill>
                  <a:schemeClr val="accent5">
                    <a:lumMod val="75000"/>
                  </a:schemeClr>
                </a:solidFill>
              </a:rPr>
              <a:t>  sino por todo el camino hasta Jerusalén.</a:t>
            </a:r>
            <a:endParaRPr lang="en-US" sz="16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6248400" cy="1200329"/>
          </a:xfrm>
          <a:prstGeom prst="rect">
            <a:avLst/>
          </a:prstGeom>
          <a:noFill/>
          <a:effectLst/>
        </p:spPr>
        <p:txBody>
          <a:bodyPr wrap="square" rtlCol="0">
            <a:spAutoFit/>
          </a:bodyPr>
          <a:lstStyle/>
          <a:p>
            <a:r>
              <a:rPr lang="es-ES" sz="4400" b="1" spc="-150" dirty="0" smtClean="0">
                <a:solidFill>
                  <a:schemeClr val="accent5">
                    <a:lumMod val="75000"/>
                  </a:schemeClr>
                </a:solidFill>
              </a:rPr>
              <a:t>Inmigrantes musulmanes </a:t>
            </a:r>
          </a:p>
          <a:p>
            <a:r>
              <a:rPr lang="es-ES" sz="2800" b="1" dirty="0" smtClean="0">
                <a:solidFill>
                  <a:schemeClr val="accent5">
                    <a:lumMod val="75000"/>
                  </a:schemeClr>
                </a:solidFill>
              </a:rPr>
              <a:t>a Europa y Sur América</a:t>
            </a:r>
            <a:endParaRPr lang="en-US" sz="2800" b="1" dirty="0">
              <a:solidFill>
                <a:schemeClr val="accent5">
                  <a:lumMod val="75000"/>
                </a:schemeClr>
              </a:solidFill>
            </a:endParaRPr>
          </a:p>
        </p:txBody>
      </p:sp>
      <p:sp>
        <p:nvSpPr>
          <p:cNvPr id="7" name="TextBox 6"/>
          <p:cNvSpPr txBox="1"/>
          <p:nvPr/>
        </p:nvSpPr>
        <p:spPr>
          <a:xfrm>
            <a:off x="381000" y="1524000"/>
            <a:ext cx="5486400" cy="2308324"/>
          </a:xfrm>
          <a:prstGeom prst="rect">
            <a:avLst/>
          </a:prstGeom>
          <a:noFill/>
        </p:spPr>
        <p:txBody>
          <a:bodyPr wrap="square" rtlCol="0">
            <a:spAutoFit/>
          </a:bodyPr>
          <a:lstStyle/>
          <a:p>
            <a:r>
              <a:rPr lang="es-ES" b="1" dirty="0" smtClean="0"/>
              <a:t>Los musulmanes consideran que los países no dominados por el islam son un campo misionero para ellos. Su población está creciendo debido al hecho de que la familia musulmana promedio consiste de cuatro a siete hijos. Mientras que muchas iglesias están enviando misioneros a los países musulmanes, faltan obreros para alcanzar a los inmigrantes musulmanes </a:t>
            </a:r>
          </a:p>
          <a:p>
            <a:r>
              <a:rPr lang="es-ES" b="1" dirty="0" smtClean="0"/>
              <a:t>en nuestros países. </a:t>
            </a:r>
            <a:endParaRPr lang="en-US" b="1" dirty="0"/>
          </a:p>
        </p:txBody>
      </p:sp>
      <p:sp>
        <p:nvSpPr>
          <p:cNvPr id="9" name="TextBox 8"/>
          <p:cNvSpPr txBox="1"/>
          <p:nvPr/>
        </p:nvSpPr>
        <p:spPr>
          <a:xfrm>
            <a:off x="381000" y="3860899"/>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toca los corazones de muchos musulmanes para que tengan el deseo </a:t>
            </a:r>
          </a:p>
          <a:p>
            <a:r>
              <a:rPr lang="es-ES" sz="1600" dirty="0" smtClean="0">
                <a:solidFill>
                  <a:schemeClr val="accent5">
                    <a:lumMod val="75000"/>
                  </a:schemeClr>
                </a:solidFill>
              </a:rPr>
              <a:t>   de conocer más de ti y de tu Palabra.</a:t>
            </a:r>
          </a:p>
          <a:p>
            <a:endParaRPr lang="es-ES" sz="1600" dirty="0" smtClean="0">
              <a:solidFill>
                <a:schemeClr val="accent5">
                  <a:lumMod val="75000"/>
                </a:schemeClr>
              </a:solidFill>
            </a:endParaRPr>
          </a:p>
          <a:p>
            <a:r>
              <a:rPr lang="es-ES" sz="1600" dirty="0" smtClean="0">
                <a:solidFill>
                  <a:schemeClr val="accent5">
                    <a:lumMod val="75000"/>
                  </a:schemeClr>
                </a:solidFill>
              </a:rPr>
              <a:t>• Señor, llama obreros que amen a los musulmanes y que tengan una carga </a:t>
            </a:r>
          </a:p>
          <a:p>
            <a:r>
              <a:rPr lang="es-ES" sz="1600" dirty="0" smtClean="0">
                <a:solidFill>
                  <a:schemeClr val="accent5">
                    <a:lumMod val="75000"/>
                  </a:schemeClr>
                </a:solidFill>
              </a:rPr>
              <a:t>   para alcanzar a los musulmanes que están entre nosotros.</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guía a tus siervos a los que van a aceptar la salvación </a:t>
            </a:r>
          </a:p>
          <a:p>
            <a:r>
              <a:rPr lang="es-ES" sz="1600" dirty="0" smtClean="0">
                <a:solidFill>
                  <a:schemeClr val="accent5">
                    <a:lumMod val="75000"/>
                  </a:schemeClr>
                </a:solidFill>
              </a:rPr>
              <a:t>   y úsales para plantar iglesias autóctonas en el pueblo musulmán.</a:t>
            </a:r>
            <a:endParaRPr lang="en-US" sz="1600" dirty="0">
              <a:solidFill>
                <a:schemeClr val="accent5">
                  <a:lumMod val="75000"/>
                </a:schemeClr>
              </a:solidFill>
            </a:endParaRPr>
          </a:p>
        </p:txBody>
      </p:sp>
      <p:pic>
        <p:nvPicPr>
          <p:cNvPr id="5122" name="Picture 2"/>
          <p:cNvPicPr>
            <a:picLocks noChangeAspect="1" noChangeArrowheads="1"/>
          </p:cNvPicPr>
          <p:nvPr/>
        </p:nvPicPr>
        <p:blipFill>
          <a:blip r:embed="rId3" cstate="email"/>
          <a:srcRect/>
          <a:stretch>
            <a:fillRect/>
          </a:stretch>
        </p:blipFill>
        <p:spPr bwMode="auto">
          <a:xfrm>
            <a:off x="6269598" y="884479"/>
            <a:ext cx="2264802" cy="3154121"/>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judíos</a:t>
            </a:r>
            <a:r>
              <a:rPr lang="en-US" sz="4400" b="1" dirty="0" smtClean="0">
                <a:solidFill>
                  <a:schemeClr val="accent5">
                    <a:lumMod val="75000"/>
                  </a:schemeClr>
                </a:solidFill>
              </a:rPr>
              <a:t> </a:t>
            </a:r>
            <a:r>
              <a:rPr lang="en-US" sz="3200" b="1" dirty="0" smtClean="0">
                <a:solidFill>
                  <a:schemeClr val="accent5">
                    <a:lumMod val="75000"/>
                  </a:schemeClr>
                </a:solidFill>
              </a:rPr>
              <a:t>de Israel</a:t>
            </a:r>
            <a:endParaRPr lang="en-US" sz="3200" b="1" dirty="0">
              <a:solidFill>
                <a:schemeClr val="accent5">
                  <a:lumMod val="75000"/>
                </a:schemeClr>
              </a:solidFill>
            </a:endParaRPr>
          </a:p>
        </p:txBody>
      </p:sp>
      <p:sp>
        <p:nvSpPr>
          <p:cNvPr id="7" name="TextBox 6"/>
          <p:cNvSpPr txBox="1"/>
          <p:nvPr/>
        </p:nvSpPr>
        <p:spPr>
          <a:xfrm>
            <a:off x="381000" y="1219200"/>
            <a:ext cx="4876800" cy="2031325"/>
          </a:xfrm>
          <a:prstGeom prst="rect">
            <a:avLst/>
          </a:prstGeom>
          <a:noFill/>
        </p:spPr>
        <p:txBody>
          <a:bodyPr wrap="square" rtlCol="0">
            <a:spAutoFit/>
          </a:bodyPr>
          <a:lstStyle/>
          <a:p>
            <a:r>
              <a:rPr lang="es-ES" b="1" dirty="0" smtClean="0"/>
              <a:t>Los judíos se conocen por ser los descendientes de Abraham, Isaac y Jacob. Los judíos son monoteístas (adoran a un solo Dios), pero hay de todo entre los dos extremos. La mayoría ha rechazado a Jesucristo como mesías. Hay más de 4,8 millones de judíos en Israel y alrededor de 3.300 creyentes judíos.</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Amado Dios, abre los corazones de los judíos en todo el mundo al Mesías </a:t>
            </a:r>
          </a:p>
          <a:p>
            <a:r>
              <a:rPr lang="es-ES" sz="1600" dirty="0" smtClean="0">
                <a:solidFill>
                  <a:schemeClr val="accent5">
                    <a:lumMod val="75000"/>
                  </a:schemeClr>
                </a:solidFill>
              </a:rPr>
              <a:t>   de todas las naciones, Jesucristo.</a:t>
            </a:r>
          </a:p>
          <a:p>
            <a:endParaRPr lang="es-ES" sz="1600" dirty="0" smtClean="0">
              <a:solidFill>
                <a:schemeClr val="accent5">
                  <a:lumMod val="75000"/>
                </a:schemeClr>
              </a:solidFill>
            </a:endParaRPr>
          </a:p>
          <a:p>
            <a:r>
              <a:rPr lang="es-ES" sz="1600" dirty="0" smtClean="0">
                <a:solidFill>
                  <a:schemeClr val="accent5">
                    <a:lumMod val="75000"/>
                  </a:schemeClr>
                </a:solidFill>
              </a:rPr>
              <a:t>• Padre Celestial, oramos por la paz de Jerusalén y por un movimiento </a:t>
            </a:r>
          </a:p>
          <a:p>
            <a:r>
              <a:rPr lang="es-ES" sz="1600" dirty="0" smtClean="0">
                <a:solidFill>
                  <a:schemeClr val="accent5">
                    <a:lumMod val="75000"/>
                  </a:schemeClr>
                </a:solidFill>
              </a:rPr>
              <a:t>   de plantación de iglesias igual a como pasó en el libro de Hechos.</a:t>
            </a:r>
          </a:p>
          <a:p>
            <a:endParaRPr lang="es-ES" sz="1600" dirty="0" smtClean="0">
              <a:solidFill>
                <a:schemeClr val="accent5">
                  <a:lumMod val="75000"/>
                </a:schemeClr>
              </a:solidFill>
            </a:endParaRPr>
          </a:p>
          <a:p>
            <a:r>
              <a:rPr lang="es-ES" sz="1600" dirty="0" smtClean="0">
                <a:solidFill>
                  <a:schemeClr val="accent5">
                    <a:lumMod val="75000"/>
                  </a:schemeClr>
                </a:solidFill>
              </a:rPr>
              <a:t>• Santo Dios, que los descendientes de Abraham tengan la misma fe que él </a:t>
            </a:r>
          </a:p>
          <a:p>
            <a:r>
              <a:rPr lang="es-ES" sz="1600" dirty="0" smtClean="0">
                <a:solidFill>
                  <a:schemeClr val="accent5">
                    <a:lumMod val="75000"/>
                  </a:schemeClr>
                </a:solidFill>
              </a:rPr>
              <a:t>   tenía y que la promesa que a él le hiciste se cumpla en el pueblo judío.</a:t>
            </a:r>
            <a:endParaRPr lang="en-US" sz="1600" dirty="0">
              <a:solidFill>
                <a:schemeClr val="accent5">
                  <a:lumMod val="75000"/>
                </a:schemeClr>
              </a:solidFill>
            </a:endParaRPr>
          </a:p>
        </p:txBody>
      </p:sp>
      <p:pic>
        <p:nvPicPr>
          <p:cNvPr id="6146" name="Picture 2"/>
          <p:cNvPicPr>
            <a:picLocks noChangeAspect="1" noChangeArrowheads="1"/>
          </p:cNvPicPr>
          <p:nvPr/>
        </p:nvPicPr>
        <p:blipFill>
          <a:blip r:embed="rId3" cstate="email"/>
          <a:srcRect/>
          <a:stretch>
            <a:fillRect/>
          </a:stretch>
        </p:blipFill>
        <p:spPr bwMode="auto">
          <a:xfrm>
            <a:off x="6096000" y="762000"/>
            <a:ext cx="2362200" cy="3324578"/>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5029200" cy="769441"/>
          </a:xfrm>
          <a:prstGeom prst="rect">
            <a:avLst/>
          </a:prstGeom>
          <a:noFill/>
          <a:effectLst/>
        </p:spPr>
        <p:txBody>
          <a:bodyPr wrap="square" rtlCol="0">
            <a:spAutoFit/>
          </a:bodyPr>
          <a:lstStyle/>
          <a:p>
            <a:r>
              <a:rPr lang="en-US" sz="4400" b="1" dirty="0" smtClean="0">
                <a:solidFill>
                  <a:schemeClr val="accent5">
                    <a:lumMod val="75000"/>
                  </a:schemeClr>
                </a:solidFill>
              </a:rPr>
              <a:t>Los </a:t>
            </a:r>
            <a:r>
              <a:rPr lang="en-US" sz="4400" b="1" dirty="0" err="1" smtClean="0">
                <a:solidFill>
                  <a:schemeClr val="accent5">
                    <a:lumMod val="75000"/>
                  </a:schemeClr>
                </a:solidFill>
              </a:rPr>
              <a:t>malayos</a:t>
            </a:r>
            <a:r>
              <a:rPr lang="en-US" sz="4400" b="1" dirty="0" smtClean="0">
                <a:solidFill>
                  <a:schemeClr val="accent5">
                    <a:lumMod val="75000"/>
                  </a:schemeClr>
                </a:solidFill>
              </a:rPr>
              <a:t> </a:t>
            </a:r>
            <a:r>
              <a:rPr lang="en-US" sz="3200" b="1" dirty="0" smtClean="0">
                <a:solidFill>
                  <a:schemeClr val="accent5">
                    <a:lumMod val="75000"/>
                  </a:schemeClr>
                </a:solidFill>
              </a:rPr>
              <a:t>de </a:t>
            </a:r>
            <a:r>
              <a:rPr lang="en-US" sz="3200" b="1" dirty="0" err="1" smtClean="0">
                <a:solidFill>
                  <a:schemeClr val="accent5">
                    <a:lumMod val="75000"/>
                  </a:schemeClr>
                </a:solidFill>
              </a:rPr>
              <a:t>Malasia</a:t>
            </a:r>
            <a:endParaRPr lang="en-US" sz="3200" b="1" dirty="0">
              <a:solidFill>
                <a:schemeClr val="accent5">
                  <a:lumMod val="75000"/>
                </a:schemeClr>
              </a:solidFill>
            </a:endParaRPr>
          </a:p>
        </p:txBody>
      </p:sp>
      <p:sp>
        <p:nvSpPr>
          <p:cNvPr id="7" name="TextBox 6"/>
          <p:cNvSpPr txBox="1"/>
          <p:nvPr/>
        </p:nvSpPr>
        <p:spPr>
          <a:xfrm>
            <a:off x="381000" y="1219200"/>
            <a:ext cx="5257800" cy="2308324"/>
          </a:xfrm>
          <a:prstGeom prst="rect">
            <a:avLst/>
          </a:prstGeom>
          <a:noFill/>
        </p:spPr>
        <p:txBody>
          <a:bodyPr wrap="square" rtlCol="0">
            <a:spAutoFit/>
          </a:bodyPr>
          <a:lstStyle/>
          <a:p>
            <a:r>
              <a:rPr lang="es-ES" b="1" dirty="0" smtClean="0"/>
              <a:t>El país de Malasia es una mezcla de distintas etnias. Las religiones más importantes de Malasia son: el islam, el budismo, el animismo y el hinduismo. Es prohibido testificar a un malayo y es contra la ley salir del islam. La iglesia cristiana está separada de sus vecinos musulmanes por barreras del racismo, temor, la falta de fe y la falta de capacitación para poder compartir el evangelio con ellos. </a:t>
            </a:r>
            <a:endParaRPr lang="en-US" b="1" dirty="0"/>
          </a:p>
        </p:txBody>
      </p:sp>
      <p:sp>
        <p:nvSpPr>
          <p:cNvPr id="9" name="TextBox 8"/>
          <p:cNvSpPr txBox="1"/>
          <p:nvPr/>
        </p:nvSpPr>
        <p:spPr>
          <a:xfrm>
            <a:off x="381000" y="3812500"/>
            <a:ext cx="7543800" cy="2616101"/>
          </a:xfrm>
          <a:prstGeom prst="rect">
            <a:avLst/>
          </a:prstGeom>
          <a:noFill/>
        </p:spPr>
        <p:txBody>
          <a:bodyPr wrap="square" rtlCol="0">
            <a:spAutoFit/>
          </a:bodyPr>
          <a:lstStyle/>
          <a:p>
            <a:r>
              <a:rPr lang="es-ES" b="1" dirty="0">
                <a:solidFill>
                  <a:schemeClr val="accent6">
                    <a:lumMod val="75000"/>
                  </a:schemeClr>
                </a:solidFill>
              </a:rPr>
              <a:t>Puntos de partida en la oración </a:t>
            </a:r>
            <a:r>
              <a:rPr lang="es-ES" b="1" dirty="0" smtClean="0">
                <a:solidFill>
                  <a:schemeClr val="accent6">
                    <a:lumMod val="75000"/>
                  </a:schemeClr>
                </a:solidFill>
              </a:rPr>
              <a:t>:</a:t>
            </a:r>
          </a:p>
          <a:p>
            <a:endParaRPr lang="es-ES" b="1" dirty="0"/>
          </a:p>
          <a:p>
            <a:r>
              <a:rPr lang="es-ES" sz="1600" dirty="0" smtClean="0">
                <a:solidFill>
                  <a:schemeClr val="accent5">
                    <a:lumMod val="75000"/>
                  </a:schemeClr>
                </a:solidFill>
              </a:rPr>
              <a:t>• Padre, quita las vendas de los ojos espirituales de los malayos para que </a:t>
            </a:r>
          </a:p>
          <a:p>
            <a:r>
              <a:rPr lang="es-ES" sz="1600" dirty="0" smtClean="0">
                <a:solidFill>
                  <a:schemeClr val="accent5">
                    <a:lumMod val="75000"/>
                  </a:schemeClr>
                </a:solidFill>
              </a:rPr>
              <a:t>   puedan ver y entender que Jesús es el camino, la verdad, y la vida.</a:t>
            </a:r>
          </a:p>
          <a:p>
            <a:endParaRPr lang="es-ES" sz="1600" dirty="0" smtClean="0">
              <a:solidFill>
                <a:schemeClr val="accent5">
                  <a:lumMod val="75000"/>
                </a:schemeClr>
              </a:solidFill>
            </a:endParaRPr>
          </a:p>
          <a:p>
            <a:r>
              <a:rPr lang="es-ES" sz="1600" dirty="0" smtClean="0">
                <a:solidFill>
                  <a:schemeClr val="accent5">
                    <a:lumMod val="75000"/>
                  </a:schemeClr>
                </a:solidFill>
              </a:rPr>
              <a:t>• Señor, bendice a tu pueblo malayo y bendice cada esfuerzo que hacen </a:t>
            </a:r>
          </a:p>
          <a:p>
            <a:r>
              <a:rPr lang="es-ES" sz="1600" dirty="0" smtClean="0">
                <a:solidFill>
                  <a:schemeClr val="accent5">
                    <a:lumMod val="75000"/>
                  </a:schemeClr>
                </a:solidFill>
              </a:rPr>
              <a:t>   para alcanzar a sus vecinos con el evangelio.</a:t>
            </a:r>
          </a:p>
          <a:p>
            <a:endParaRPr lang="es-ES" sz="1600" dirty="0" smtClean="0">
              <a:solidFill>
                <a:schemeClr val="accent5">
                  <a:lumMod val="75000"/>
                </a:schemeClr>
              </a:solidFill>
            </a:endParaRPr>
          </a:p>
          <a:p>
            <a:r>
              <a:rPr lang="es-ES" sz="1600" dirty="0" smtClean="0">
                <a:solidFill>
                  <a:schemeClr val="accent5">
                    <a:lumMod val="75000"/>
                  </a:schemeClr>
                </a:solidFill>
              </a:rPr>
              <a:t>• Dios, rompe las barreras del racismo, temor y la falta de fe que </a:t>
            </a:r>
          </a:p>
          <a:p>
            <a:r>
              <a:rPr lang="es-ES" sz="1600" dirty="0" smtClean="0">
                <a:solidFill>
                  <a:schemeClr val="accent5">
                    <a:lumMod val="75000"/>
                  </a:schemeClr>
                </a:solidFill>
              </a:rPr>
              <a:t>   separan las iglesias y les impiden compartir el evangelio.</a:t>
            </a:r>
            <a:endParaRPr lang="en-US" sz="1600" dirty="0">
              <a:solidFill>
                <a:schemeClr val="accent5">
                  <a:lumMod val="75000"/>
                </a:schemeClr>
              </a:solidFill>
            </a:endParaRPr>
          </a:p>
        </p:txBody>
      </p:sp>
      <p:pic>
        <p:nvPicPr>
          <p:cNvPr id="7170" name="Picture 2"/>
          <p:cNvPicPr>
            <a:picLocks noChangeAspect="1" noChangeArrowheads="1"/>
          </p:cNvPicPr>
          <p:nvPr/>
        </p:nvPicPr>
        <p:blipFill>
          <a:blip r:embed="rId3" cstate="email"/>
          <a:srcRect/>
          <a:stretch>
            <a:fillRect/>
          </a:stretch>
        </p:blipFill>
        <p:spPr bwMode="auto">
          <a:xfrm>
            <a:off x="6031018" y="762000"/>
            <a:ext cx="2350982" cy="3276600"/>
          </a:xfrm>
          <a:prstGeom prst="roundRect">
            <a:avLst>
              <a:gd name="adj" fmla="val 8594"/>
            </a:avLst>
          </a:prstGeom>
          <a:solidFill>
            <a:srgbClr val="FFFFFF">
              <a:shade val="85000"/>
            </a:srgbClr>
          </a:solidFill>
          <a:ln>
            <a:noFill/>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8386</Words>
  <Application>Microsoft Office PowerPoint</Application>
  <PresentationFormat>On-screen Show (4:3)</PresentationFormat>
  <Paragraphs>705</Paragraphs>
  <Slides>54</Slides>
  <Notes>47</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Artemio Garcia</dc:creator>
  <cp:lastModifiedBy>Chris</cp:lastModifiedBy>
  <cp:revision>155</cp:revision>
  <dcterms:created xsi:type="dcterms:W3CDTF">2011-03-30T17:23:16Z</dcterms:created>
  <dcterms:modified xsi:type="dcterms:W3CDTF">2011-08-21T18:02:12Z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