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418" r:id="rId2"/>
    <p:sldId id="407" r:id="rId3"/>
    <p:sldId id="411" r:id="rId4"/>
    <p:sldId id="412" r:id="rId5"/>
    <p:sldId id="413" r:id="rId6"/>
    <p:sldId id="348" r:id="rId7"/>
    <p:sldId id="396" r:id="rId8"/>
    <p:sldId id="397" r:id="rId9"/>
    <p:sldId id="398" r:id="rId10"/>
    <p:sldId id="399" r:id="rId11"/>
    <p:sldId id="402" r:id="rId12"/>
    <p:sldId id="400" r:id="rId13"/>
    <p:sldId id="387" r:id="rId14"/>
    <p:sldId id="395" r:id="rId15"/>
    <p:sldId id="390" r:id="rId16"/>
    <p:sldId id="391" r:id="rId17"/>
    <p:sldId id="392" r:id="rId18"/>
    <p:sldId id="421" r:id="rId19"/>
    <p:sldId id="394" r:id="rId20"/>
    <p:sldId id="388" r:id="rId21"/>
    <p:sldId id="389" r:id="rId22"/>
    <p:sldId id="414" r:id="rId23"/>
    <p:sldId id="415" r:id="rId24"/>
    <p:sldId id="416" r:id="rId25"/>
    <p:sldId id="417" r:id="rId26"/>
    <p:sldId id="405" r:id="rId27"/>
    <p:sldId id="403" r:id="rId28"/>
    <p:sldId id="404" r:id="rId29"/>
    <p:sldId id="420" r:id="rId30"/>
    <p:sldId id="419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C8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608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41D5C-3116-4F81-8761-2F8A97DB58EA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E4E16-3CA7-4CF6-A17E-04CE79B45A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44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1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9021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59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45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18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516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979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644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158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5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3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9154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438429C-F71E-4EF2-87CA-81806CC479B3}" type="slidenum">
              <a:rPr lang="en-US" altLang="en-US" sz="1200" b="0"/>
              <a:pPr eaLnBrk="1" hangingPunct="1"/>
              <a:t>26</a:t>
            </a:fld>
            <a:endParaRPr lang="en-US" altLang="en-US" sz="1200" b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387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3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298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29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3064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30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2386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4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736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3EF2E6-6353-4082-94A6-F3541D5D02A8}" type="slidenum">
              <a:rPr lang="en-US" altLang="en-US" sz="1200" b="0"/>
              <a:pPr eaLnBrk="1" hangingPunct="1"/>
              <a:t>5</a:t>
            </a:fld>
            <a:endParaRPr lang="en-US" altLang="en-US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76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461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876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871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141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E4E16-3CA7-4CF6-A17E-04CE79B45AE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09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4F8EF0-88F3-447C-A3EE-F73F3F3DAAD3}" type="datetimeFigureOut">
              <a:rPr lang="en-US" smtClean="0"/>
              <a:pPr/>
              <a:t>1/13/2016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63E54-D4CC-40FF-AD09-36755AF186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wmf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5486400" cy="26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es-PE" altLang="en-US" sz="9600" dirty="0" smtClean="0">
                <a:latin typeface="Papyrus" panose="03070502060502030205" pitchFamily="66" charset="0"/>
              </a:rPr>
              <a:t>Princesa en misión</a:t>
            </a:r>
            <a:endParaRPr lang="en-US" altLang="en-US" sz="9600" b="0" dirty="0">
              <a:latin typeface="Papyrus" panose="03070502060502030205" pitchFamily="66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62000"/>
            <a:ext cx="468471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Mujeres con </a:t>
            </a:r>
            <a:r>
              <a:rPr lang="es-PE" sz="2800" i="1" dirty="0"/>
              <a:t>una </a:t>
            </a:r>
            <a:r>
              <a:rPr lang="es-PE" sz="2800" i="1" dirty="0" smtClean="0"/>
              <a:t>misión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7911529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4876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5400" b="1" dirty="0" smtClean="0"/>
              <a:t>No necesitamos un </a:t>
            </a:r>
            <a:r>
              <a:rPr lang="es-PE" sz="5400" b="1" dirty="0" smtClean="0"/>
              <a:t>título </a:t>
            </a:r>
            <a:r>
              <a:rPr lang="es-PE" sz="5400" b="1" dirty="0" smtClean="0"/>
              <a:t>ni posición </a:t>
            </a:r>
            <a:r>
              <a:rPr lang="es-PE" sz="5400" b="1" dirty="0"/>
              <a:t>para </a:t>
            </a:r>
            <a:r>
              <a:rPr lang="es-PE" sz="5400" b="1" dirty="0" smtClean="0"/>
              <a:t>servir o </a:t>
            </a:r>
            <a:r>
              <a:rPr lang="es-PE" sz="5400" b="1" dirty="0"/>
              <a:t>influenciar </a:t>
            </a:r>
            <a:endParaRPr lang="es-PE" sz="5400" b="1" dirty="0" smtClean="0"/>
          </a:p>
          <a:p>
            <a:pPr lvl="0" algn="ctr"/>
            <a:r>
              <a:rPr lang="es-PE" sz="5400" b="1" dirty="0" smtClean="0"/>
              <a:t>a </a:t>
            </a:r>
            <a:r>
              <a:rPr lang="es-PE" sz="5400" b="1" dirty="0"/>
              <a:t>otros</a:t>
            </a:r>
            <a:r>
              <a:rPr lang="es-PE" sz="5400" b="1" dirty="0" smtClean="0"/>
              <a:t>.</a:t>
            </a:r>
            <a:endParaRPr lang="en-US" sz="5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44" t="25555" r="38381" b="17777"/>
          <a:stretch/>
        </p:blipFill>
        <p:spPr>
          <a:xfrm>
            <a:off x="5378823" y="0"/>
            <a:ext cx="37651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5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5400" b="1" dirty="0" smtClean="0"/>
              <a:t>Somos luchadoras. </a:t>
            </a:r>
          </a:p>
          <a:p>
            <a:pPr lvl="0" algn="ctr"/>
            <a:r>
              <a:rPr lang="es-PE" sz="5400" b="1" dirty="0" smtClean="0">
                <a:solidFill>
                  <a:schemeClr val="accent4">
                    <a:lumMod val="75000"/>
                  </a:schemeClr>
                </a:solidFill>
              </a:rPr>
              <a:t>Peleamos </a:t>
            </a:r>
            <a:r>
              <a:rPr lang="es-PE" sz="5400" b="1" dirty="0">
                <a:solidFill>
                  <a:schemeClr val="accent4">
                    <a:lumMod val="75000"/>
                  </a:schemeClr>
                </a:solidFill>
              </a:rPr>
              <a:t>por lo que </a:t>
            </a:r>
            <a:r>
              <a:rPr lang="es-PE" sz="5400" b="1" dirty="0" smtClean="0">
                <a:solidFill>
                  <a:schemeClr val="accent4">
                    <a:lumMod val="75000"/>
                  </a:schemeClr>
                </a:solidFill>
              </a:rPr>
              <a:t>queremos alcanzar.</a:t>
            </a:r>
            <a:endParaRPr lang="en-US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2935406" y="3964675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07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" r="38636" b="-1"/>
          <a:stretch/>
        </p:blipFill>
        <p:spPr>
          <a:xfrm>
            <a:off x="0" y="583650"/>
            <a:ext cx="4191000" cy="5618316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962400" y="838200"/>
            <a:ext cx="495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6600" b="1" dirty="0" smtClean="0"/>
              <a:t>Sufren </a:t>
            </a:r>
            <a:r>
              <a:rPr lang="es-PE" sz="6600" b="1" dirty="0"/>
              <a:t>más.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299247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3" y="252865"/>
            <a:ext cx="4419600" cy="62499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5046" y="252865"/>
            <a:ext cx="4421421" cy="624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81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2400" y="-76200"/>
            <a:ext cx="5105400" cy="4429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6035" y="0"/>
            <a:ext cx="4454165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7908" y="4352925"/>
            <a:ext cx="4495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/>
              <a:t>En China 25 abortos </a:t>
            </a:r>
            <a:r>
              <a:rPr lang="es-PE" sz="3600" b="1" dirty="0"/>
              <a:t>por </a:t>
            </a:r>
            <a:r>
              <a:rPr lang="es-PE" sz="3600" b="1" dirty="0" smtClean="0"/>
              <a:t>minuto, </a:t>
            </a:r>
            <a:r>
              <a:rPr lang="es-PE" sz="3600" b="1" dirty="0"/>
              <a:t>muchos de ellos son forzados</a:t>
            </a:r>
            <a:r>
              <a:rPr lang="es-PE" sz="3600" b="1" dirty="0" smtClean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1781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8"/>
          <a:stretch/>
        </p:blipFill>
        <p:spPr>
          <a:xfrm>
            <a:off x="-76200" y="-15240"/>
            <a:ext cx="8678266" cy="68732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81400" y="335280"/>
            <a:ext cx="5638800" cy="2643646"/>
          </a:xfrm>
          <a:prstGeom prst="rect">
            <a:avLst/>
          </a:prstGeom>
          <a:solidFill>
            <a:schemeClr val="bg1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657600" y="404354"/>
            <a:ext cx="4724400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500"/>
              </a:lnSpc>
            </a:pPr>
            <a:r>
              <a:rPr lang="es-PE" sz="6600" b="1" dirty="0" smtClean="0"/>
              <a:t>La pobreza tiene rostro de mujer</a:t>
            </a:r>
            <a:endParaRPr lang="es-PE" sz="6600" b="1" dirty="0"/>
          </a:p>
        </p:txBody>
      </p:sp>
    </p:spTree>
    <p:extLst>
      <p:ext uri="{BB962C8B-B14F-4D97-AF65-F5344CB8AC3E}">
        <p14:creationId xmlns:p14="http://schemas.microsoft.com/office/powerpoint/2010/main" val="7977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" y="0"/>
            <a:ext cx="9211576" cy="4953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0480" y="4724400"/>
            <a:ext cx="9174480" cy="21336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51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r="5660"/>
          <a:stretch/>
        </p:blipFill>
        <p:spPr>
          <a:xfrm>
            <a:off x="4343400" y="1365948"/>
            <a:ext cx="3581400" cy="5492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42117">
            <a:off x="51115" y="323784"/>
            <a:ext cx="8991600" cy="1299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81000" y="2743200"/>
            <a:ext cx="3886200" cy="2608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6500"/>
              </a:lnSpc>
            </a:pPr>
            <a:r>
              <a:rPr lang="es-PE" sz="6600" b="1" dirty="0" smtClean="0"/>
              <a:t>Esperanza para las princesas</a:t>
            </a:r>
            <a:endParaRPr lang="es-PE" sz="6600" b="1" dirty="0"/>
          </a:p>
        </p:txBody>
      </p:sp>
    </p:spTree>
    <p:extLst>
      <p:ext uri="{BB962C8B-B14F-4D97-AF65-F5344CB8AC3E}">
        <p14:creationId xmlns:p14="http://schemas.microsoft.com/office/powerpoint/2010/main" val="23064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381000" y="533171"/>
            <a:ext cx="7315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PE" sz="4000" dirty="0"/>
              <a:t>¿Cuáles te parece interesante? </a:t>
            </a:r>
            <a:r>
              <a:rPr lang="es-PE" sz="4000" dirty="0" smtClean="0"/>
              <a:t>¿</a:t>
            </a:r>
            <a:r>
              <a:rPr lang="es-PE" sz="4000" dirty="0"/>
              <a:t>Qué otras </a:t>
            </a:r>
            <a:r>
              <a:rPr lang="es-PE" sz="4000" dirty="0" smtClean="0"/>
              <a:t>cualidades hay?</a:t>
            </a:r>
            <a:endParaRPr lang="en-US" sz="4000" dirty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533171"/>
            <a:ext cx="2209799" cy="287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Princesas en misión</a:t>
            </a:r>
            <a:endParaRPr lang="en-US" sz="2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2506682"/>
            <a:ext cx="7696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s-PE" sz="2800" b="1" dirty="0"/>
              <a:t>Sensitiva a la voz de Dios. </a:t>
            </a:r>
            <a:endParaRPr lang="es-PE" sz="28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 smtClean="0"/>
              <a:t>Tiene </a:t>
            </a:r>
            <a:r>
              <a:rPr lang="es-PE" sz="2800" b="1" dirty="0"/>
              <a:t>la necesidad de cuidar de alguien</a:t>
            </a:r>
            <a:endParaRPr lang="en-US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 smtClean="0"/>
              <a:t>Practica </a:t>
            </a:r>
            <a:r>
              <a:rPr lang="es-PE" sz="2800" b="1" dirty="0"/>
              <a:t>para encontrar la forma de </a:t>
            </a:r>
            <a:r>
              <a:rPr lang="es-PE" sz="2800" b="1" dirty="0" smtClean="0"/>
              <a:t>hacer una tarea y hace mucha a la vez.</a:t>
            </a:r>
            <a:endParaRPr lang="en-US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/>
              <a:t>Es comunicadora por </a:t>
            </a:r>
            <a:r>
              <a:rPr lang="es-PE" sz="2800" b="1" dirty="0" smtClean="0"/>
              <a:t>naturaleza, sensibilidad </a:t>
            </a:r>
            <a:endParaRPr lang="en-US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 smtClean="0"/>
              <a:t>No necesita </a:t>
            </a:r>
            <a:r>
              <a:rPr lang="es-PE" sz="2800" b="1" dirty="0"/>
              <a:t>un titulo ni posición para servir o influenciar </a:t>
            </a:r>
            <a:r>
              <a:rPr lang="es-PE" sz="2800" b="1" dirty="0" smtClean="0"/>
              <a:t>a </a:t>
            </a:r>
            <a:r>
              <a:rPr lang="es-PE" sz="2800" b="1" dirty="0"/>
              <a:t>otros.</a:t>
            </a:r>
            <a:endParaRPr lang="en-US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 smtClean="0"/>
              <a:t>Es </a:t>
            </a:r>
            <a:r>
              <a:rPr lang="es-PE" sz="2800" b="1" dirty="0"/>
              <a:t>luchadora. No se rinde</a:t>
            </a:r>
            <a:r>
              <a:rPr lang="es-PE" sz="2800" b="1" dirty="0" smtClean="0"/>
              <a:t>.</a:t>
            </a:r>
            <a:endParaRPr lang="en-US" sz="2800" b="1" dirty="0"/>
          </a:p>
          <a:p>
            <a:pPr marL="342900" lvl="0" indent="-342900">
              <a:buFont typeface="+mj-lt"/>
              <a:buAutoNum type="arabicPeriod"/>
            </a:pPr>
            <a:r>
              <a:rPr lang="es-PE" sz="2800" b="1" dirty="0"/>
              <a:t>Sufre más</a:t>
            </a:r>
            <a:r>
              <a:rPr lang="es-PE" sz="2800" b="1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83956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hristmas"/>
          <p:cNvPicPr>
            <a:picLocks noChangeAspect="1" noChangeArrowheads="1"/>
          </p:cNvPicPr>
          <p:nvPr/>
        </p:nvPicPr>
        <p:blipFill rotWithShape="1">
          <a:blip r:embed="rId2" cstate="print"/>
          <a:srcRect t="5974" r="4213"/>
          <a:stretch/>
        </p:blipFill>
        <p:spPr>
          <a:xfrm>
            <a:off x="1" y="3276600"/>
            <a:ext cx="4114800" cy="3048000"/>
          </a:xfrm>
          <a:prstGeom prst="rect">
            <a:avLst/>
          </a:prstGeom>
          <a:noFill/>
          <a:ln/>
        </p:spPr>
      </p:pic>
      <p:pic>
        <p:nvPicPr>
          <p:cNvPr id="3" name="Picture 2" descr="C:\SIM SP Comm\fotos\missySurAsia9.jpg"/>
          <p:cNvPicPr>
            <a:picLocks noChangeAspect="1" noChangeArrowheads="1"/>
          </p:cNvPicPr>
          <p:nvPr/>
        </p:nvPicPr>
        <p:blipFill>
          <a:blip r:embed="rId3" cstate="print"/>
          <a:srcRect l="6099" t="14612" r="20713" b="5023"/>
          <a:stretch>
            <a:fillRect/>
          </a:stretch>
        </p:blipFill>
        <p:spPr bwMode="auto">
          <a:xfrm>
            <a:off x="4221480" y="990600"/>
            <a:ext cx="4953000" cy="4111925"/>
          </a:xfrm>
          <a:prstGeom prst="rect">
            <a:avLst/>
          </a:prstGeom>
          <a:noFill/>
        </p:spPr>
      </p:pic>
      <p:pic>
        <p:nvPicPr>
          <p:cNvPr id="4" name="Picture 4" descr="ju7"/>
          <p:cNvPicPr>
            <a:picLocks noChangeAspect="1" noChangeArrowheads="1"/>
          </p:cNvPicPr>
          <p:nvPr/>
        </p:nvPicPr>
        <p:blipFill rotWithShape="1">
          <a:blip r:embed="rId4" cstate="print">
            <a:lum bright="12000" contrast="6000"/>
          </a:blip>
          <a:srcRect l="33333" t="53356" r="19167" b="13185"/>
          <a:stretch/>
        </p:blipFill>
        <p:spPr bwMode="auto">
          <a:xfrm>
            <a:off x="1" y="1040506"/>
            <a:ext cx="4086496" cy="215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8600" y="219721"/>
            <a:ext cx="8610600" cy="91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es-PE" altLang="en-US" sz="6000" dirty="0" smtClean="0">
                <a:latin typeface="Papyrus" panose="03070502060502030205" pitchFamily="66" charset="0"/>
              </a:rPr>
              <a:t>Princesas </a:t>
            </a:r>
            <a:r>
              <a:rPr lang="es-PE" altLang="en-US" sz="6000" dirty="0" smtClean="0">
                <a:latin typeface="Papyrus" panose="03070502060502030205" pitchFamily="66" charset="0"/>
              </a:rPr>
              <a:t>en misión</a:t>
            </a:r>
            <a:endParaRPr lang="en-US" altLang="en-US" sz="6000" b="0" dirty="0">
              <a:latin typeface="Papyrus" panose="03070502060502030205" pitchFamily="66" charset="0"/>
            </a:endParaRPr>
          </a:p>
        </p:txBody>
      </p:sp>
      <p:pic>
        <p:nvPicPr>
          <p:cNvPr id="6" name="Picture 7" descr="MCj04116540000[1]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478266"/>
            <a:ext cx="1828800" cy="2379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99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649732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" y="914400"/>
            <a:ext cx="8610600" cy="48320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Profesionales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Esposas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Mamás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Abuelas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Siervas fieles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Líderes</a:t>
            </a:r>
          </a:p>
          <a:p>
            <a:pPr marL="3175" indent="-3175">
              <a:buFont typeface="Arial" panose="020B0604020202020204" pitchFamily="34" charset="0"/>
              <a:buChar char="•"/>
            </a:pPr>
            <a:r>
              <a:rPr lang="es-PE" sz="4400" dirty="0" smtClean="0"/>
              <a:t> Políticas</a:t>
            </a:r>
          </a:p>
          <a:p>
            <a:pPr marL="3175" indent="-3175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es-PE" sz="4400" dirty="0" smtClean="0"/>
              <a:t> maltratadas </a:t>
            </a:r>
            <a:r>
              <a:rPr lang="es-PE" sz="4400" dirty="0"/>
              <a:t>o con </a:t>
            </a:r>
            <a:r>
              <a:rPr lang="es-PE" sz="4400" dirty="0" smtClean="0"/>
              <a:t>pecados </a:t>
            </a:r>
            <a:br>
              <a:rPr lang="es-PE" sz="4400" dirty="0" smtClean="0"/>
            </a:br>
            <a:r>
              <a:rPr lang="es-PE" sz="4400" b="1" dirty="0" smtClean="0">
                <a:solidFill>
                  <a:srgbClr val="C00000"/>
                </a:solidFill>
              </a:rPr>
              <a:t>S</a:t>
            </a:r>
            <a:r>
              <a:rPr lang="es-PE" sz="4800" b="1" dirty="0" smtClean="0">
                <a:solidFill>
                  <a:srgbClr val="C00000"/>
                </a:solidFill>
              </a:rPr>
              <a:t>anadas </a:t>
            </a:r>
            <a:r>
              <a:rPr lang="es-PE" sz="4800" b="1" dirty="0">
                <a:solidFill>
                  <a:srgbClr val="C00000"/>
                </a:solidFill>
              </a:rPr>
              <a:t>para sanar a </a:t>
            </a:r>
            <a:r>
              <a:rPr lang="es-PE" sz="4800" b="1" dirty="0" smtClean="0">
                <a:solidFill>
                  <a:srgbClr val="C00000"/>
                </a:solidFill>
              </a:rPr>
              <a:t>otros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286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/>
              <a:t>Dios usa las mujeres</a:t>
            </a:r>
            <a:r>
              <a:rPr lang="es-PE" sz="4000" b="1" dirty="0" smtClean="0"/>
              <a:t>:</a:t>
            </a:r>
            <a:endParaRPr lang="es-PE" sz="40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4346812" y="3733800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02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1" r="6741"/>
          <a:stretch/>
        </p:blipFill>
        <p:spPr>
          <a:xfrm>
            <a:off x="3256128" y="1447800"/>
            <a:ext cx="5867400" cy="479942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Las mujeres en el campo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401472" y="2064259"/>
            <a:ext cx="24179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/>
              <a:t>1/3 misioneras </a:t>
            </a:r>
            <a:r>
              <a:rPr lang="es-ES" sz="3600" b="1" dirty="0" smtClean="0"/>
              <a:t>solteras</a:t>
            </a:r>
          </a:p>
          <a:p>
            <a:endParaRPr lang="en-US" sz="2000" b="1" dirty="0"/>
          </a:p>
          <a:p>
            <a:pPr algn="r"/>
            <a:r>
              <a:rPr lang="es-ES" sz="3600" b="1" dirty="0"/>
              <a:t>1/3 misioneras </a:t>
            </a:r>
            <a:r>
              <a:rPr lang="es-ES" sz="3600" b="1" dirty="0" smtClean="0"/>
              <a:t>casadas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6858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/>
              <a:t>2/3 del campo misionero son </a:t>
            </a:r>
            <a:r>
              <a:rPr lang="es-ES" sz="4000" b="1" dirty="0" smtClean="0"/>
              <a:t>mujeres</a:t>
            </a:r>
            <a:endParaRPr lang="en-US" sz="4000" b="1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152400" y="3323213"/>
            <a:ext cx="2819400" cy="1401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48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221880" y="262355"/>
            <a:ext cx="6859807" cy="2209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1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Necesidades emocionales de las mujeres en el campo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90656" y="2133600"/>
            <a:ext cx="5943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PE" sz="9600" b="1" dirty="0" smtClean="0"/>
              <a:t>Amistades cercanas</a:t>
            </a:r>
            <a:endParaRPr lang="en-US" sz="96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76"/>
          <a:stretch/>
        </p:blipFill>
        <p:spPr>
          <a:xfrm>
            <a:off x="10236" y="3078743"/>
            <a:ext cx="2809164" cy="3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221880" y="262355"/>
            <a:ext cx="6859807" cy="2209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1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Necesidades emocionales de las mujeres en el campo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90656" y="2133600"/>
            <a:ext cx="5943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PE" sz="8800" b="1" dirty="0" smtClean="0"/>
              <a:t>Seguridad </a:t>
            </a:r>
            <a:r>
              <a:rPr lang="es-PE" sz="8800" b="1" dirty="0"/>
              <a:t>y </a:t>
            </a:r>
            <a:r>
              <a:rPr lang="es-PE" sz="8800" b="1" dirty="0" smtClean="0"/>
              <a:t>estabilidad</a:t>
            </a:r>
            <a:endParaRPr lang="en-US" sz="8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76"/>
          <a:stretch/>
        </p:blipFill>
        <p:spPr>
          <a:xfrm>
            <a:off x="10236" y="3078743"/>
            <a:ext cx="2809164" cy="3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33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221880" y="262355"/>
            <a:ext cx="6859807" cy="2209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1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Necesidades emocionales de las mujeres en el campo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90656" y="2133600"/>
            <a:ext cx="594360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PE" sz="8000" b="1" dirty="0" smtClean="0"/>
              <a:t>Contacto/</a:t>
            </a:r>
          </a:p>
          <a:p>
            <a:pPr>
              <a:spcBef>
                <a:spcPts val="600"/>
              </a:spcBef>
            </a:pPr>
            <a:r>
              <a:rPr lang="es-PE" sz="8000" b="1" dirty="0" smtClean="0"/>
              <a:t>toque físico</a:t>
            </a:r>
            <a:endParaRPr lang="en-US" sz="8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76"/>
          <a:stretch/>
        </p:blipFill>
        <p:spPr>
          <a:xfrm>
            <a:off x="10236" y="3078743"/>
            <a:ext cx="2809164" cy="3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0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221880" y="262355"/>
            <a:ext cx="6859807" cy="2209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1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Necesidades emocionales de las mujeres en el campo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90656" y="2133600"/>
            <a:ext cx="5943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PE" sz="6000" b="1" dirty="0" smtClean="0"/>
              <a:t>Cuidar </a:t>
            </a:r>
            <a:r>
              <a:rPr lang="es-PE" sz="6000" b="1" dirty="0"/>
              <a:t>de sí misma </a:t>
            </a:r>
            <a:r>
              <a:rPr lang="es-PE" sz="4800" dirty="0"/>
              <a:t>(espiritualmente, físicamente, emocionalmente</a:t>
            </a:r>
            <a:r>
              <a:rPr lang="es-PE" sz="4800" dirty="0" smtClean="0"/>
              <a:t>)</a:t>
            </a:r>
            <a:endParaRPr lang="en-US" sz="6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76"/>
          <a:stretch/>
        </p:blipFill>
        <p:spPr>
          <a:xfrm>
            <a:off x="10236" y="3078743"/>
            <a:ext cx="2809164" cy="3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4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221880" y="262355"/>
            <a:ext cx="6859807" cy="2209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1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/>
              <a:t>Necesidades emocionales de las mujeres en el campo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90656" y="2133600"/>
            <a:ext cx="5943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PE" sz="6600" b="1" dirty="0" smtClean="0"/>
              <a:t>Cuidar </a:t>
            </a:r>
            <a:r>
              <a:rPr lang="es-PE" sz="6600" b="1" dirty="0"/>
              <a:t>de su boca y actitud</a:t>
            </a:r>
            <a:endParaRPr lang="en-US" sz="66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276"/>
          <a:stretch/>
        </p:blipFill>
        <p:spPr>
          <a:xfrm>
            <a:off x="10236" y="3078743"/>
            <a:ext cx="2809164" cy="380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7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ChangeArrowheads="1"/>
          </p:cNvSpPr>
          <p:nvPr/>
        </p:nvSpPr>
        <p:spPr bwMode="auto">
          <a:xfrm>
            <a:off x="0" y="5029200"/>
            <a:ext cx="9144000" cy="18288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9642" name="Text Box 10"/>
          <p:cNvSpPr txBox="1">
            <a:spLocks noChangeArrowheads="1"/>
          </p:cNvSpPr>
          <p:nvPr/>
        </p:nvSpPr>
        <p:spPr bwMode="auto">
          <a:xfrm>
            <a:off x="4343400" y="228600"/>
            <a:ext cx="4343400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n-US" sz="3200" i="1" dirty="0">
                <a:solidFill>
                  <a:srgbClr val="FF0000"/>
                </a:solidFill>
              </a:rPr>
              <a:t>Proverbios 21:9</a:t>
            </a:r>
          </a:p>
          <a:p>
            <a:pPr eaLnBrk="1" hangingPunct="1"/>
            <a:r>
              <a:rPr lang="es-PE" altLang="en-US" sz="4000" dirty="0"/>
              <a:t>Más vale habitar en un rincón de la azotea que compartir el techo con mujer pendenciera</a:t>
            </a:r>
            <a:r>
              <a:rPr lang="es-PE" altLang="en-US" sz="4000" dirty="0" smtClean="0"/>
              <a:t>.</a:t>
            </a:r>
            <a:endParaRPr lang="es-PE" altLang="en-US" sz="4000" dirty="0"/>
          </a:p>
        </p:txBody>
      </p:sp>
      <p:pic>
        <p:nvPicPr>
          <p:cNvPr id="26630" name="Picture 14" descr="226155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063327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9" b="25612"/>
          <a:stretch/>
        </p:blipFill>
        <p:spPr>
          <a:xfrm rot="20836643">
            <a:off x="-136159" y="3845446"/>
            <a:ext cx="9457042" cy="30464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5600" y="1258144"/>
            <a:ext cx="7848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s-PE" sz="3600" b="1" dirty="0" smtClean="0"/>
              <a:t>Amistades </a:t>
            </a:r>
            <a:r>
              <a:rPr lang="es-PE" sz="3600" b="1" dirty="0"/>
              <a:t>cercanas</a:t>
            </a:r>
            <a:endParaRPr lang="en-US" sz="3600" b="1" dirty="0"/>
          </a:p>
          <a:p>
            <a:pPr marL="457200" indent="-457200">
              <a:buFont typeface="+mj-lt"/>
              <a:buAutoNum type="arabicPeriod"/>
            </a:pPr>
            <a:r>
              <a:rPr lang="es-PE" sz="3600" b="1" dirty="0"/>
              <a:t>Seguridad y estabilidad</a:t>
            </a:r>
            <a:endParaRPr lang="en-US" sz="3600" b="1" dirty="0"/>
          </a:p>
          <a:p>
            <a:pPr marL="457200" indent="-457200">
              <a:buFont typeface="+mj-lt"/>
              <a:buAutoNum type="arabicPeriod"/>
            </a:pPr>
            <a:r>
              <a:rPr lang="es-PE" sz="3600" b="1" dirty="0"/>
              <a:t>Contacto/toque físico</a:t>
            </a:r>
            <a:endParaRPr lang="en-US" sz="3600" b="1" dirty="0"/>
          </a:p>
          <a:p>
            <a:pPr marL="457200" indent="-457200">
              <a:buFont typeface="+mj-lt"/>
              <a:buAutoNum type="arabicPeriod"/>
            </a:pPr>
            <a:r>
              <a:rPr lang="es-PE" sz="3600" b="1" dirty="0"/>
              <a:t>Cuidar de sí </a:t>
            </a:r>
            <a:r>
              <a:rPr lang="es-PE" sz="3600" b="1" dirty="0" smtClean="0"/>
              <a:t>misma</a:t>
            </a:r>
            <a:endParaRPr lang="en-US" sz="3600" b="1" dirty="0"/>
          </a:p>
          <a:p>
            <a:pPr marL="457200" indent="-457200">
              <a:buFont typeface="+mj-lt"/>
              <a:buAutoNum type="arabicPeriod"/>
            </a:pPr>
            <a:r>
              <a:rPr lang="es-PE" sz="3600" b="1" dirty="0"/>
              <a:t>Cuidar de su boca y </a:t>
            </a:r>
            <a:r>
              <a:rPr lang="es-PE" sz="3600" b="1" dirty="0" smtClean="0"/>
              <a:t>actitud</a:t>
            </a:r>
            <a:endParaRPr lang="en-US" sz="36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446509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/>
              <a:t>¿Con cuál crees que lucharías más</a:t>
            </a:r>
            <a:r>
              <a:rPr lang="es-PE" sz="4400" b="1" dirty="0" smtClean="0"/>
              <a:t>?</a:t>
            </a:r>
            <a:endParaRPr lang="en-US" sz="4400" b="1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8" name="Picture 7" descr="MCj0411654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205335"/>
            <a:ext cx="1943099" cy="2528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Princesas en misión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985349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2286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6000" b="1" dirty="0"/>
              <a:t>Mi pastor no quiere enviarme al campo porque soy soltera</a:t>
            </a:r>
            <a:r>
              <a:rPr lang="es-PE" sz="6000" b="1" dirty="0" smtClean="0"/>
              <a:t>.</a:t>
            </a:r>
            <a:endParaRPr lang="en-US" sz="60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80520"/>
          <a:stretch/>
        </p:blipFill>
        <p:spPr>
          <a:xfrm rot="21417771">
            <a:off x="340071" y="3312002"/>
            <a:ext cx="8387659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5257800"/>
            <a:ext cx="9144000" cy="1600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40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081644"/>
            <a:ext cx="2133600" cy="2776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Mujeres con </a:t>
            </a:r>
            <a:r>
              <a:rPr lang="es-PE" sz="2800" i="1" dirty="0"/>
              <a:t>una </a:t>
            </a:r>
            <a:r>
              <a:rPr lang="es-PE" sz="2800" i="1" dirty="0" smtClean="0"/>
              <a:t>misión</a:t>
            </a:r>
            <a:endParaRPr lang="en-US" sz="28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381000" y="762000"/>
            <a:ext cx="830580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b="1" dirty="0"/>
              <a:t>Oración:</a:t>
            </a:r>
            <a:endParaRPr lang="en-US" sz="4400" dirty="0"/>
          </a:p>
          <a:p>
            <a:pPr marL="803275" indent="-803275"/>
            <a:r>
              <a:rPr lang="es-PE" sz="4800" b="1" dirty="0"/>
              <a:t>1. por </a:t>
            </a:r>
            <a:r>
              <a:rPr lang="es-PE" sz="4800" b="1" dirty="0" smtClean="0"/>
              <a:t>nosotras: </a:t>
            </a:r>
            <a:r>
              <a:rPr lang="es-PE" sz="4800" b="1" dirty="0"/>
              <a:t>que vivamos como princesas</a:t>
            </a:r>
            <a:endParaRPr lang="en-US" sz="4800" dirty="0"/>
          </a:p>
          <a:p>
            <a:pPr marL="803275" indent="-803275"/>
            <a:r>
              <a:rPr lang="es-PE" sz="4800" b="1" dirty="0"/>
              <a:t>2. por las mujeres en el mundo</a:t>
            </a:r>
            <a:endParaRPr lang="en-US" sz="4800" dirty="0"/>
          </a:p>
          <a:p>
            <a:pPr marL="803275" indent="-803275"/>
            <a:r>
              <a:rPr lang="es-PE" sz="4800" b="1" dirty="0"/>
              <a:t>3. por las misioneras </a:t>
            </a:r>
            <a:r>
              <a:rPr lang="es-PE" sz="4800" b="1" dirty="0" smtClean="0"/>
              <a:t/>
            </a:r>
            <a:br>
              <a:rPr lang="es-PE" sz="4800" b="1" dirty="0" smtClean="0"/>
            </a:br>
            <a:r>
              <a:rPr lang="es-PE" sz="3600" b="1" i="1" dirty="0" smtClean="0"/>
              <a:t>(</a:t>
            </a:r>
            <a:r>
              <a:rPr lang="es-PE" sz="3600" b="1" i="1" dirty="0"/>
              <a:t>solteras y casadas) 	</a:t>
            </a:r>
            <a:endParaRPr lang="en-US" sz="4800" i="1" dirty="0"/>
          </a:p>
        </p:txBody>
      </p:sp>
    </p:spTree>
    <p:extLst>
      <p:ext uri="{BB962C8B-B14F-4D97-AF65-F5344CB8AC3E}">
        <p14:creationId xmlns:p14="http://schemas.microsoft.com/office/powerpoint/2010/main" val="3073174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5486400" cy="26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es-PE" altLang="en-US" sz="9600" dirty="0" smtClean="0">
                <a:latin typeface="Papyrus" panose="03070502060502030205" pitchFamily="66" charset="0"/>
              </a:rPr>
              <a:t>Princesa en misión</a:t>
            </a:r>
            <a:endParaRPr lang="en-US" altLang="en-US" sz="9600" b="0" dirty="0">
              <a:latin typeface="Papyrus" panose="03070502060502030205" pitchFamily="66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62000"/>
            <a:ext cx="468471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Mujeres con </a:t>
            </a:r>
            <a:r>
              <a:rPr lang="es-PE" sz="2800" i="1" dirty="0"/>
              <a:t>una </a:t>
            </a:r>
            <a:r>
              <a:rPr lang="es-PE" sz="2800" i="1" dirty="0" smtClean="0"/>
              <a:t>misión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271518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228600" y="1219200"/>
            <a:ext cx="5486400" cy="2659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es-PE" altLang="en-US" sz="9600" dirty="0" smtClean="0">
                <a:latin typeface="Papyrus" panose="03070502060502030205" pitchFamily="66" charset="0"/>
              </a:rPr>
              <a:t>Princesa en misión</a:t>
            </a:r>
            <a:endParaRPr lang="en-US" altLang="en-US" sz="9600" b="0" dirty="0">
              <a:latin typeface="Papyrus" panose="03070502060502030205" pitchFamily="66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62000"/>
            <a:ext cx="468471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Mujeres con </a:t>
            </a:r>
            <a:r>
              <a:rPr lang="es-PE" sz="2800" i="1" dirty="0"/>
              <a:t>una </a:t>
            </a:r>
            <a:r>
              <a:rPr lang="es-PE" sz="2800" i="1" dirty="0" smtClean="0"/>
              <a:t>misión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8808771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381000" y="660931"/>
            <a:ext cx="54864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PE" sz="5400" dirty="0"/>
              <a:t>P</a:t>
            </a:r>
            <a:r>
              <a:rPr lang="es-PE" sz="5400" dirty="0" smtClean="0"/>
              <a:t>rivilegios </a:t>
            </a:r>
            <a:r>
              <a:rPr lang="es-PE" sz="5400" dirty="0"/>
              <a:t>y ventajas, </a:t>
            </a:r>
            <a:r>
              <a:rPr lang="es-PE" sz="5400" dirty="0" smtClean="0"/>
              <a:t>y</a:t>
            </a:r>
            <a:endParaRPr lang="es-PE" sz="5400" dirty="0" smtClean="0"/>
          </a:p>
          <a:p>
            <a:r>
              <a:rPr lang="es-PE" sz="5400" dirty="0" smtClean="0"/>
              <a:t>también </a:t>
            </a:r>
            <a:r>
              <a:rPr lang="es-PE" sz="4800" dirty="0" smtClean="0"/>
              <a:t>responsabilidad</a:t>
            </a:r>
            <a:endParaRPr lang="en-US" sz="4800" dirty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62000"/>
            <a:ext cx="468471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Siendo princesas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246237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181600" y="0"/>
            <a:ext cx="39624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381000" y="681251"/>
            <a:ext cx="51054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s-PE" sz="4000" dirty="0" smtClean="0"/>
              <a:t>Conversen de </a:t>
            </a:r>
          </a:p>
          <a:p>
            <a:r>
              <a:rPr lang="es-PE" sz="4000" dirty="0" smtClean="0"/>
              <a:t>2 privilegios que</a:t>
            </a:r>
          </a:p>
          <a:p>
            <a:r>
              <a:rPr lang="es-PE" sz="4000" dirty="0" smtClean="0"/>
              <a:t>tenemos como princesas de Dios </a:t>
            </a:r>
          </a:p>
          <a:p>
            <a:r>
              <a:rPr lang="es-PE" sz="4000" dirty="0" smtClean="0"/>
              <a:t>y 2 responsabilidades.</a:t>
            </a:r>
            <a:endParaRPr lang="es-PE" sz="3600" dirty="0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0" y="0"/>
            <a:ext cx="9144000" cy="381000"/>
          </a:xfrm>
          <a:prstGeom prst="rect">
            <a:avLst/>
          </a:prstGeom>
          <a:solidFill>
            <a:srgbClr val="E78B7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7" descr="MCj0411654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762000"/>
            <a:ext cx="4684712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19400" y="-61471"/>
            <a:ext cx="525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i="1" dirty="0" smtClean="0"/>
              <a:t>Siendo princesas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990738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6000" b="1" dirty="0" smtClean="0"/>
              <a:t>Sensitiva </a:t>
            </a:r>
            <a:r>
              <a:rPr lang="es-PE" sz="6000" b="1" dirty="0"/>
              <a:t>a la voz de Dios. </a:t>
            </a:r>
            <a:endParaRPr lang="es-PE" sz="6000" b="1" dirty="0" smtClean="0"/>
          </a:p>
          <a:p>
            <a:pPr lvl="0" algn="ctr"/>
            <a:r>
              <a:rPr lang="es-PE" sz="6000" b="1" dirty="0" smtClean="0">
                <a:solidFill>
                  <a:schemeClr val="accent4">
                    <a:lumMod val="75000"/>
                  </a:schemeClr>
                </a:solidFill>
              </a:rPr>
              <a:t>Necesitamos </a:t>
            </a:r>
            <a:r>
              <a:rPr lang="es-PE" sz="6000" b="1" dirty="0">
                <a:solidFill>
                  <a:schemeClr val="accent4">
                    <a:lumMod val="75000"/>
                  </a:schemeClr>
                </a:solidFill>
              </a:rPr>
              <a:t>vivir con </a:t>
            </a:r>
            <a:endParaRPr lang="es-PE" sz="60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 algn="ctr"/>
            <a:r>
              <a:rPr lang="es-PE" sz="6000" b="1" dirty="0" smtClean="0">
                <a:solidFill>
                  <a:schemeClr val="accent4">
                    <a:lumMod val="75000"/>
                  </a:schemeClr>
                </a:solidFill>
              </a:rPr>
              <a:t>un </a:t>
            </a:r>
            <a:r>
              <a:rPr lang="es-PE" sz="6000" b="1" dirty="0">
                <a:solidFill>
                  <a:schemeClr val="accent4">
                    <a:lumMod val="75000"/>
                  </a:schemeClr>
                </a:solidFill>
              </a:rPr>
              <a:t>propósito </a:t>
            </a:r>
            <a:r>
              <a:rPr lang="es-PE" sz="6000" b="1" dirty="0" smtClean="0">
                <a:solidFill>
                  <a:schemeClr val="accent4">
                    <a:lumMod val="75000"/>
                  </a:schemeClr>
                </a:solidFill>
              </a:rPr>
              <a:t>definido.</a:t>
            </a:r>
            <a:endParaRPr lang="en-US" sz="6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2935406" y="3954522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5400" b="1" dirty="0" smtClean="0"/>
              <a:t>Don </a:t>
            </a:r>
            <a:r>
              <a:rPr lang="es-PE" sz="5400" b="1" dirty="0"/>
              <a:t>de la maternidad. </a:t>
            </a:r>
            <a:endParaRPr lang="es-PE" sz="5400" b="1" dirty="0" smtClean="0"/>
          </a:p>
          <a:p>
            <a:pPr lvl="0" algn="ctr"/>
            <a:r>
              <a:rPr lang="es-PE" sz="5400" b="1" dirty="0" smtClean="0">
                <a:solidFill>
                  <a:schemeClr val="accent4">
                    <a:lumMod val="75000"/>
                  </a:schemeClr>
                </a:solidFill>
              </a:rPr>
              <a:t>Nos gusta cuidar </a:t>
            </a:r>
            <a:r>
              <a:rPr lang="es-PE" sz="5400" b="1" dirty="0">
                <a:solidFill>
                  <a:schemeClr val="accent4">
                    <a:lumMod val="75000"/>
                  </a:schemeClr>
                </a:solidFill>
              </a:rPr>
              <a:t>de </a:t>
            </a:r>
            <a:r>
              <a:rPr lang="es-PE" sz="5400" b="1" dirty="0" smtClean="0">
                <a:solidFill>
                  <a:schemeClr val="accent4">
                    <a:lumMod val="75000"/>
                  </a:schemeClr>
                </a:solidFill>
              </a:rPr>
              <a:t>alguien.</a:t>
            </a:r>
            <a:endParaRPr lang="en-US" sz="5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2935406" y="3964675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4400" b="1" dirty="0" smtClean="0"/>
              <a:t>Práctica para encontrar la forma de hacer una tarea.</a:t>
            </a:r>
          </a:p>
          <a:p>
            <a:pPr lvl="0" algn="ctr"/>
            <a:r>
              <a:rPr lang="es-PE" sz="4400" b="1" dirty="0" smtClean="0">
                <a:solidFill>
                  <a:schemeClr val="accent4">
                    <a:lumMod val="75000"/>
                  </a:schemeClr>
                </a:solidFill>
              </a:rPr>
              <a:t>Simultánea</a:t>
            </a:r>
            <a:r>
              <a:rPr lang="es-PE" sz="4400" b="1" dirty="0">
                <a:solidFill>
                  <a:schemeClr val="accent4">
                    <a:lumMod val="75000"/>
                  </a:schemeClr>
                </a:solidFill>
              </a:rPr>
              <a:t>, </a:t>
            </a:r>
            <a:r>
              <a:rPr lang="es-PE" sz="4400" b="1" dirty="0" smtClean="0">
                <a:solidFill>
                  <a:schemeClr val="accent4">
                    <a:lumMod val="75000"/>
                  </a:schemeClr>
                </a:solidFill>
              </a:rPr>
              <a:t>podemos hacer muchas tareas </a:t>
            </a:r>
            <a:r>
              <a:rPr lang="es-PE" sz="4400" b="1" dirty="0">
                <a:solidFill>
                  <a:schemeClr val="accent4">
                    <a:lumMod val="75000"/>
                  </a:schemeClr>
                </a:solidFill>
              </a:rPr>
              <a:t>a la vez</a:t>
            </a:r>
            <a:r>
              <a:rPr lang="es-PE" sz="4400" b="1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  <a:endParaRPr lang="en-US" sz="4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2935406" y="3964675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69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609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172200"/>
            <a:ext cx="9144000" cy="685800"/>
          </a:xfrm>
          <a:prstGeom prst="rect">
            <a:avLst/>
          </a:prstGeom>
          <a:solidFill>
            <a:srgbClr val="EDC8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52400" y="0"/>
            <a:ext cx="64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smtClean="0"/>
              <a:t>Las </a:t>
            </a:r>
            <a:r>
              <a:rPr lang="es-PE" sz="2800" b="1" dirty="0"/>
              <a:t>cualidades especiales de la mujer</a:t>
            </a:r>
            <a:endParaRPr lang="en-US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28600" y="838200"/>
            <a:ext cx="868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s-PE" sz="4800" b="1" dirty="0" smtClean="0"/>
              <a:t>Comunicadora </a:t>
            </a:r>
            <a:r>
              <a:rPr lang="es-PE" sz="4800" b="1" dirty="0"/>
              <a:t>por naturaleza. </a:t>
            </a:r>
            <a:r>
              <a:rPr lang="es-PE" sz="4800" b="1" dirty="0" smtClean="0">
                <a:solidFill>
                  <a:schemeClr val="accent4">
                    <a:lumMod val="75000"/>
                  </a:schemeClr>
                </a:solidFill>
              </a:rPr>
              <a:t>Tenemos la </a:t>
            </a:r>
            <a:r>
              <a:rPr lang="es-PE" sz="4800" b="1" dirty="0">
                <a:solidFill>
                  <a:schemeClr val="accent4">
                    <a:lumMod val="75000"/>
                  </a:schemeClr>
                </a:solidFill>
              </a:rPr>
              <a:t>sensibilidad para comprender y sentir lo del otro. </a:t>
            </a:r>
            <a:endParaRPr lang="en-US" sz="4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1"/>
          <a:stretch/>
        </p:blipFill>
        <p:spPr>
          <a:xfrm>
            <a:off x="2935406" y="3964675"/>
            <a:ext cx="3273188" cy="289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791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483</Words>
  <Application>Microsoft Office PowerPoint</Application>
  <PresentationFormat>On-screen Show (4:3)</PresentationFormat>
  <Paragraphs>107</Paragraphs>
  <Slides>30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Papyrus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</dc:creator>
  <cp:lastModifiedBy>Chris Conti</cp:lastModifiedBy>
  <cp:revision>144</cp:revision>
  <dcterms:created xsi:type="dcterms:W3CDTF">2013-04-30T03:39:28Z</dcterms:created>
  <dcterms:modified xsi:type="dcterms:W3CDTF">2016-01-13T14:42:21Z</dcterms:modified>
</cp:coreProperties>
</file>