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6" r:id="rId15"/>
    <p:sldId id="277" r:id="rId16"/>
    <p:sldId id="278" r:id="rId17"/>
    <p:sldId id="267" r:id="rId18"/>
    <p:sldId id="268" r:id="rId19"/>
    <p:sldId id="269" r:id="rId20"/>
    <p:sldId id="279" r:id="rId21"/>
    <p:sldId id="270" r:id="rId22"/>
    <p:sldId id="273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ir tit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7657" y="0"/>
            <a:ext cx="527634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51038"/>
            <a:ext cx="4953000" cy="2193831"/>
          </a:xfrm>
        </p:spPr>
        <p:txBody>
          <a:bodyPr anchor="b" anchorCtr="0">
            <a:normAutofit/>
            <a:scene3d>
              <a:camera prst="orthographicFront"/>
              <a:lightRig rig="balanced" dir="t"/>
            </a:scene3d>
          </a:bodyPr>
          <a:lstStyle>
            <a:lvl1pPr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404618"/>
            <a:ext cx="5715000" cy="1413475"/>
          </a:xfrm>
        </p:spPr>
        <p:txBody>
          <a:bodyPr>
            <a:normAutofit/>
            <a:scene3d>
              <a:camera prst="orthographicFront"/>
              <a:lightRig rig="twoPt" dir="t"/>
            </a:scene3d>
          </a:bodyPr>
          <a:lstStyle>
            <a:lvl1pPr marL="0" indent="0" algn="l">
              <a:buNone/>
              <a:defRPr sz="1800" b="0" kern="1200">
                <a:solidFill>
                  <a:schemeClr val="tx2"/>
                </a:solidFill>
                <a:effectLst>
                  <a:outerShdw blurRad="12700" dist="12700" dir="3000000" algn="ctr" rotWithShape="0">
                    <a:schemeClr val="bg1">
                      <a:lumMod val="85000"/>
                      <a:alpha val="6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762001"/>
            <a:ext cx="1676400" cy="50752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1"/>
            <a:ext cx="5867400" cy="50752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900" y="2590800"/>
            <a:ext cx="5943600" cy="1447800"/>
          </a:xfrm>
        </p:spPr>
        <p:txBody>
          <a:bodyPr vert="horz" lIns="91440" tIns="45720" rIns="91440" bIns="45720" rtlCol="0" anchor="b" anchorCtr="0">
            <a:normAutofit/>
            <a:scene3d>
              <a:camera prst="orthographicFront"/>
              <a:lightRig rig="balanced" dir="t"/>
            </a:scene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b="0" kern="1200" cap="none" spc="100" baseline="0">
                <a:solidFill>
                  <a:schemeClr val="tx2"/>
                </a:solidFill>
                <a:effectLst>
                  <a:outerShdw blurRad="127000" algn="ctr" rotWithShape="0">
                    <a:schemeClr val="bg1">
                      <a:alpha val="5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2900" y="4038601"/>
            <a:ext cx="5943600" cy="1143000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twoPt" dir="t"/>
            </a:scene3d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SzPct val="80000"/>
              <a:buFont typeface="Wingdings" pitchFamily="2" charset="2"/>
              <a:buNone/>
              <a:defRPr sz="1800" b="0" kern="1200">
                <a:solidFill>
                  <a:schemeClr val="tx2"/>
                </a:solidFill>
                <a:effectLst>
                  <a:outerShdw blurRad="12700" dist="12700" dir="3000000" algn="ctr" rotWithShape="0">
                    <a:schemeClr val="bg1">
                      <a:lumMod val="85000"/>
                      <a:alpha val="6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ir title.png"/>
          <p:cNvPicPr>
            <a:picLocks noChangeAspect="1"/>
          </p:cNvPicPr>
          <p:nvPr/>
        </p:nvPicPr>
        <p:blipFill>
          <a:blip r:embed="rId2" cstate="print"/>
          <a:srcRect l="42293" t="29512" r="38657" b="34962"/>
          <a:stretch>
            <a:fillRect/>
          </a:stretch>
        </p:blipFill>
        <p:spPr>
          <a:xfrm>
            <a:off x="0" y="0"/>
            <a:ext cx="1475880" cy="3577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951039"/>
            <a:ext cx="2743200" cy="3886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buFont typeface="Wingdings" pitchFamily="2" charset="2"/>
              <a:buChar char="Ë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51039"/>
            <a:ext cx="2743200" cy="3886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1660619"/>
            <a:ext cx="2743200" cy="827087"/>
          </a:xfrm>
        </p:spPr>
        <p:txBody>
          <a:bodyPr anchor="ctr" anchorCtr="0"/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2667000"/>
            <a:ext cx="2743200" cy="3170238"/>
          </a:xfrm>
        </p:spPr>
        <p:txBody>
          <a:bodyPr>
            <a:norm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60619"/>
            <a:ext cx="2743200" cy="827087"/>
          </a:xfrm>
        </p:spPr>
        <p:txBody>
          <a:bodyPr anchor="ctr" anchorCtr="0"/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667000"/>
            <a:ext cx="2743200" cy="3170238"/>
          </a:xfrm>
        </p:spPr>
        <p:txBody>
          <a:bodyPr>
            <a:norm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ir title.png"/>
          <p:cNvPicPr>
            <a:picLocks noChangeAspect="1"/>
          </p:cNvPicPr>
          <p:nvPr/>
        </p:nvPicPr>
        <p:blipFill>
          <a:blip r:embed="rId2" cstate="print"/>
          <a:srcRect l="42293" t="29512" r="38657" b="34962"/>
          <a:stretch>
            <a:fillRect/>
          </a:stretch>
        </p:blipFill>
        <p:spPr>
          <a:xfrm>
            <a:off x="0" y="0"/>
            <a:ext cx="1475880" cy="3577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936750"/>
          </a:xfrm>
        </p:spPr>
        <p:txBody>
          <a:bodyPr anchor="ctr" anchorCtr="0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838200"/>
            <a:ext cx="36576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200399"/>
            <a:ext cx="2703513" cy="2636839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2" cy="1936750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none" spc="100" baseline="0">
                <a:solidFill>
                  <a:schemeClr val="tx2"/>
                </a:solidFill>
                <a:effectLst>
                  <a:outerShdw blurRad="127000" algn="ctr" rotWithShape="0">
                    <a:schemeClr val="bg1">
                      <a:alpha val="5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838200"/>
            <a:ext cx="3657600" cy="4572000"/>
          </a:xfrm>
          <a:prstGeom prst="rect">
            <a:avLst/>
          </a:prstGeom>
          <a:ln>
            <a:noFill/>
          </a:ln>
          <a:effectLst>
            <a:reflection blurRad="42700" stA="30000" endPos="20000" dist="40000" dir="5400000" sy="-100000" algn="bl" rotWithShape="0"/>
          </a:effectLst>
          <a:scene3d>
            <a:camera prst="perspectiveContrastingLeftFacing">
              <a:rot lat="295432" lon="20402243" rev="52222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200398"/>
            <a:ext cx="2703512" cy="26368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600"/>
              </a:spcBef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1936377"/>
            <a:ext cx="59436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kern="12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fld id="{05E1AF79-5D01-4905-ACC9-A427B3CA42D7}" type="datetimeFigureOut">
              <a:rPr lang="en-US" smtClean="0"/>
              <a:pPr/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kern="12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kern="12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fld id="{362B67A7-550C-4A5E-8E61-2940209DD8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dandelion.png"/>
          <p:cNvPicPr>
            <a:picLocks noChangeAspect="1"/>
          </p:cNvPicPr>
          <p:nvPr/>
        </p:nvPicPr>
        <p:blipFill>
          <a:blip r:embed="rId13" cstate="print"/>
          <a:srcRect r="19766" b="20000"/>
          <a:stretch>
            <a:fillRect/>
          </a:stretch>
        </p:blipFill>
        <p:spPr>
          <a:xfrm>
            <a:off x="7772400" y="3200400"/>
            <a:ext cx="1371600" cy="3657600"/>
          </a:xfrm>
          <a:prstGeom prst="rect">
            <a:avLst/>
          </a:prstGeom>
        </p:spPr>
      </p:pic>
      <p:pic>
        <p:nvPicPr>
          <p:cNvPr id="10" name="Picture 9" descr="Air title.png"/>
          <p:cNvPicPr>
            <a:picLocks noChangeAspect="1"/>
          </p:cNvPicPr>
          <p:nvPr/>
        </p:nvPicPr>
        <p:blipFill>
          <a:blip r:embed="rId14" cstate="print"/>
          <a:srcRect l="42293" t="29512" r="38657" b="34962"/>
          <a:stretch>
            <a:fillRect/>
          </a:stretch>
        </p:blipFill>
        <p:spPr>
          <a:xfrm>
            <a:off x="0" y="0"/>
            <a:ext cx="1475880" cy="35773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 cap="none" spc="100" baseline="0">
          <a:solidFill>
            <a:schemeClr val="tx2"/>
          </a:solidFill>
          <a:effectLst>
            <a:outerShdw blurRad="127000" algn="ctr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600"/>
        </a:spcBef>
        <a:buSzPct val="80000"/>
        <a:buFont typeface="Wingdings" pitchFamily="2" charset="2"/>
        <a:buChar char="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lnSpc>
          <a:spcPct val="100000"/>
        </a:lnSpc>
        <a:spcBef>
          <a:spcPts val="1600"/>
        </a:spcBef>
        <a:buSzPct val="60000"/>
        <a:buFont typeface="Wingdings" pitchFamily="2" charset="2"/>
        <a:buChar char="Ë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lnSpc>
          <a:spcPct val="100000"/>
        </a:lnSpc>
        <a:spcBef>
          <a:spcPts val="1600"/>
        </a:spcBef>
        <a:buSzPct val="70000"/>
        <a:buFont typeface="Wingdings" pitchFamily="2" charset="2"/>
        <a:buChar char="®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lnSpc>
          <a:spcPct val="100000"/>
        </a:lnSpc>
        <a:spcBef>
          <a:spcPts val="1600"/>
        </a:spcBef>
        <a:buSzPct val="60000"/>
        <a:buFont typeface="Wingdings" pitchFamily="2" charset="2"/>
        <a:buChar char="Ë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lnSpc>
          <a:spcPct val="100000"/>
        </a:lnSpc>
        <a:spcBef>
          <a:spcPts val="1600"/>
        </a:spcBef>
        <a:buSzPct val="70000"/>
        <a:buFont typeface="Wingdings" pitchFamily="2" charset="2"/>
        <a:buChar char="®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774825" indent="-282575" algn="l" defTabSz="914400" rtl="0" eaLnBrk="1" latinLnBrk="0" hangingPunct="1">
        <a:lnSpc>
          <a:spcPct val="100000"/>
        </a:lnSpc>
        <a:spcBef>
          <a:spcPts val="1600"/>
        </a:spcBef>
        <a:buSzPct val="60000"/>
        <a:buFont typeface="Wingdings" pitchFamily="2" charset="2"/>
        <a:buChar char="Ë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057400" indent="-282575" algn="l" defTabSz="914400" rtl="0" eaLnBrk="1" latinLnBrk="0" hangingPunct="1">
        <a:lnSpc>
          <a:spcPct val="100000"/>
        </a:lnSpc>
        <a:spcBef>
          <a:spcPts val="1600"/>
        </a:spcBef>
        <a:buSzPct val="70000"/>
        <a:buFont typeface="Wingdings" pitchFamily="2" charset="2"/>
        <a:buChar char="®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2339975" indent="-282575" algn="l" defTabSz="914400" rtl="0" eaLnBrk="1" latinLnBrk="0" hangingPunct="1">
        <a:lnSpc>
          <a:spcPct val="100000"/>
        </a:lnSpc>
        <a:spcBef>
          <a:spcPts val="1600"/>
        </a:spcBef>
        <a:buSzPct val="60000"/>
        <a:buFont typeface="Wingdings" pitchFamily="2" charset="2"/>
        <a:buChar char="Ë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2622550" indent="-282575" algn="l" defTabSz="914400" rtl="0" eaLnBrk="1" latinLnBrk="0" hangingPunct="1">
        <a:lnSpc>
          <a:spcPct val="100000"/>
        </a:lnSpc>
        <a:spcBef>
          <a:spcPts val="1600"/>
        </a:spcBef>
        <a:buSzPct val="70000"/>
        <a:buFont typeface="Wingdings" pitchFamily="2" charset="2"/>
        <a:buChar char="®"/>
        <a:defRPr sz="1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51038"/>
            <a:ext cx="6477000" cy="2193831"/>
          </a:xfrm>
        </p:spPr>
        <p:txBody>
          <a:bodyPr>
            <a:noAutofit/>
          </a:bodyPr>
          <a:lstStyle/>
          <a:p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Religiones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Mundo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s-PE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Druze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763000" cy="6019800"/>
          </a:xfrm>
        </p:spPr>
        <p:txBody>
          <a:bodyPr>
            <a:no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son ni Musulmanes ni Cristianos, a pesar de como se les cataloguen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Druze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hablan su propio dialecto de Árabe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origen de los Francmasonas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Muy reservados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sabiduría viene por medio de las escrituras judías, cristianas 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islámicas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Totalmente se basan en la predestinación –    Dios se revela a los con quienes Él elige   compartir Su sabiduría.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>
            <a:noAutofit/>
          </a:bodyPr>
          <a:lstStyle/>
          <a:p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Secular/ No-Religiosos/ Agnósticos/ Ateos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410200"/>
          </a:xfrm>
        </p:spPr>
        <p:txBody>
          <a:bodyPr>
            <a:normAutofit fontScale="92500" lnSpcReduction="10000"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mil cien millones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Mientras que el número de ateos verdaderos es pequeño, hay números grandes de los                  no- religiosos que sí creen en algún tipo de deidad o Poder Alto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Muchos de los no-religiosos son pasivos con respecto a la religión organizada – no confirman su creencia ni incredulidad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Muchos alegan tener una perspectiva personal que es única y “privada” – son  “pensadores libres”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Hinduismo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534400" cy="44196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900 millones de seguidores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98% se encuentran en el subcontinente de India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religión mundial más antigua (1500 A de C)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Evolucionó de muchas fuentes y maestros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Más de 330 millones de dioses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escrituras se llaman Vedas</a:t>
            </a:r>
          </a:p>
          <a:p>
            <a:pPr>
              <a:buNone/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Hinduismo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7244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colección extensa de creencias religiosas incoherentes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Karma – “acción” y reencarnación – hasta que se absorba o Nirvana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hombre no es un pecador desde el nacimiento y la salvación puede encontrarse en muchos caminos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sian%20relig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62000"/>
            <a:ext cx="7718283" cy="596954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95400" y="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Hinduismo en Asia</a:t>
            </a:r>
            <a:endParaRPr lang="en-US" sz="4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acred%20rivers%20of%20hindui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136" y="914400"/>
            <a:ext cx="7815064" cy="586129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Los Ríos Sagrados Hindúes</a:t>
            </a:r>
            <a:endParaRPr lang="en-US" sz="4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lassification_Hindu_Scrip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800" y="838200"/>
            <a:ext cx="8534399" cy="5789471"/>
          </a:xfrm>
          <a:prstGeom prst="rect">
            <a:avLst/>
          </a:prstGeom>
          <a:noFill/>
          <a:ln/>
        </p:spPr>
      </p:pic>
      <p:sp>
        <p:nvSpPr>
          <p:cNvPr id="3" name="TextBox 2"/>
          <p:cNvSpPr txBox="1"/>
          <p:nvPr/>
        </p:nvSpPr>
        <p:spPr>
          <a:xfrm>
            <a:off x="685800" y="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Escrituras Hindis</a:t>
            </a:r>
            <a:endParaRPr lang="en-US" sz="4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838200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que se escucha</a:t>
            </a:r>
            <a:endParaRPr lang="en-US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1800" y="838200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que se recuerda</a:t>
            </a:r>
            <a:endParaRPr lang="en-US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</a:t>
            </a:r>
            <a:r>
              <a:rPr lang="es-PE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ón</a:t>
            </a:r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China Tradicional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54102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300 millones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sistema sincretista de ceremonias confusionistas, adoración ancestral, Budismo y Taoísmo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Veneración del sol, la luna, las estrellas, los cielos, comunicación con animales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Cientos de dioses, diosas, santos, inmortales y semidioses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adivinación comúnmente se acepta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Budismo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153400" cy="50292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Más de 376 millones de seguidores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ramas principales – 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Theravada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Mahayana</a:t>
            </a:r>
            <a:endParaRPr lang="es-PE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fundador fue 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Gautama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Buda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los Hindúes, creen en el sistema de Karma, reencarnación y el encuentro de un camino a la liberación (saliendo del ciclo de sufrimiento y el renacimiento)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Budismo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36377"/>
            <a:ext cx="8077200" cy="3886200"/>
          </a:xfrm>
        </p:spPr>
        <p:txBody>
          <a:bodyPr>
            <a:normAutofit/>
          </a:bodyPr>
          <a:lstStyle/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Cuatro Verdades Nobles, el Camino Noble Óctuplo y el Camino del Medio</a:t>
            </a:r>
          </a:p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Vaciado, Iluminación, y Nirvana</a:t>
            </a:r>
          </a:p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Méritos (Pin) y Deméritos (Pau) – el pecado no es un concepto que es parte de su sistema</a:t>
            </a:r>
          </a:p>
          <a:p>
            <a:pPr>
              <a:buNone/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Religiones Principales – </a:t>
            </a:r>
            <a:b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Resumen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5105400"/>
          </a:xfrm>
        </p:spPr>
        <p:txBody>
          <a:bodyPr>
            <a:normAutofit fontScale="92500" lnSpcReduction="20000"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Cristianismo – 33% - Se incluyen: Católicos, Protestantes, Ortodoxos Orientales, Pentecostales, Anglicanos, Monofisitas, 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AICes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Santos de los Últimos Días, Evangélicos, 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SDAes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Testigos de Jehová, Cuáqueros, Asambleas de Dios, Nominales, etc.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Judaísmo – 0.22% 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Islam – 21% - Chiitas, Sunís, etc.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Secular/ No-Religiosos – 16% - Se incluyen: Agnósticos, Humanistas seculares, más los con ninguna preferencia religiosa.  La mitad de este grupo es Teísta pero no religioso.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sian%20relig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38200"/>
            <a:ext cx="7597436" cy="587608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95400" y="1524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Budismo en Asia</a:t>
            </a:r>
            <a:endParaRPr lang="en-US" sz="4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Indígena Fundamental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763000" cy="5791200"/>
          </a:xfrm>
        </p:spPr>
        <p:txBody>
          <a:bodyPr>
            <a:noAutofit/>
          </a:bodyPr>
          <a:lstStyle/>
          <a:p>
            <a:r>
              <a:rPr lang="es-PE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300 millones</a:t>
            </a:r>
          </a:p>
          <a:p>
            <a:r>
              <a:rPr lang="es-PE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Muchos se encuentran en la selva de África y Sud América</a:t>
            </a:r>
          </a:p>
          <a:p>
            <a:r>
              <a:rPr lang="es-PE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Chamanismo, animismo, paganismo pueden describir estos sistemas</a:t>
            </a:r>
          </a:p>
          <a:p>
            <a:r>
              <a:rPr lang="es-PE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veces se caracteriza por medio de un sistema de adorar la naturaleza, los espíritus, los rituales, la posesión, la brujería, la hechicería, los encantamientos, las adivinaciones</a:t>
            </a:r>
          </a:p>
          <a:p>
            <a:r>
              <a:rPr lang="es-PE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menudo un hechicero tribal es la autoridad religiosa y el curandero de la localidad</a:t>
            </a:r>
            <a:endParaRPr lang="en-US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Alcanzando a los Pueblos de las Religiones Principales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610600" cy="43434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absolutamente necesario tener un entendimiento firme tanto del idioma como de la cultura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necesario encontrar “puentes” – analogías que pueden usarse para ayudar a estos pueblos entender tales conceptos como el pecado, un Dios y Padre personal, etc.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Alcanzando a los Pueblos de las Religiones Principales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36377"/>
            <a:ext cx="8001000" cy="38862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uso de narraciones bíblicas con preguntas y respuestas para comunicar la Palabra de Dios en el contexto generalmente es preferible sobre la predicación.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evangelismo en forma personal es más importante que las estrategias de evangelismo en masa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Religiones Principales – </a:t>
            </a:r>
            <a:b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Resumen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82000" cy="50292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Hinduismo – 14% 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 Tradicional – 6%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Budismo – 6%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Indígena Fundamental – 6% - Se incluye: Africano Tradicional/ Los de la Diáspora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Sijismo – 0.36%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Otros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Cristianismo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029199"/>
          </a:xfrm>
        </p:spPr>
        <p:txBody>
          <a:bodyPr>
            <a:normAutofit lnSpcReduction="10000"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2.1 mil millones de seguidores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Catolicismo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Ortodoxia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Protestantismo (Se incluyen los Evangélicos)</a:t>
            </a:r>
          </a:p>
          <a:p>
            <a:pPr lvl="1"/>
            <a:r>
              <a:rPr lang="es-PE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Mormonismo</a:t>
            </a:r>
          </a:p>
          <a:p>
            <a:pPr lvl="1"/>
            <a:r>
              <a:rPr lang="es-PE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Testigos de Jehová</a:t>
            </a:r>
          </a:p>
          <a:p>
            <a:pPr lvl="1"/>
            <a:r>
              <a:rPr lang="es-PE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Iglesia de San Yong Moon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Judaísmo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14 millones de seguidores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Creen en un Dios monoteísta quien tiene un Espíritu y quien enviará al Mesías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Creen en el Antiguo Testamento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Tanakh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Ley, Profetas y Escrituras)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Siguen el Talmud – son interpretaciones de la Ley por eruditos judíos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Ultra ortodoxos quieren reedificar el Templo en Jerusalén y resumir los sacrificios rituales</a:t>
            </a:r>
            <a:r>
              <a:rPr lang="es-PE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304800"/>
            <a:ext cx="8229600" cy="1325562"/>
          </a:xfrm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Islam - ¿Qué es?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52578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Aproximadamente 1.5 a 2 mil millones de seguidores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Concentrado en el Medio Oriente, Norte de África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Asia, pero en todos los continentes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Mahoma – un resumen de su vida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Corán – un resumen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Cinco o Seis Pilares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Otras tradiciones/ Animismo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Cinco o Seis Pilares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791200"/>
          </a:xfrm>
        </p:spPr>
        <p:txBody>
          <a:bodyPr>
            <a:normAutofit fontScale="92500" lnSpcReduction="20000"/>
          </a:bodyPr>
          <a:lstStyle/>
          <a:p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Shahada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La declaración</a:t>
            </a:r>
          </a:p>
          <a:p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Salat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Oraciones 5 veces al día: El amanecer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Fajr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La salida del sol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Churuk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Mediodía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Zuhr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La tarde (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Asr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El atardecer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Magrib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La noche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Ichá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– Uno tiene que doblegarse, hacerlas de forma correcta.</a:t>
            </a:r>
          </a:p>
          <a:p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Zakat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Limosnas para los pobres, viudas, y otras causas religiosas.</a:t>
            </a:r>
          </a:p>
          <a:p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Sawn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El ayuno durante el mes del Ramadán</a:t>
            </a:r>
          </a:p>
          <a:p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Hajj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Peregrinación a la Meca por lo menos una vez durante la vida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Yihad – La guerra por Dios, la pelea por las causas de Islam.  Guerra santa islámica.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325562"/>
          </a:xfrm>
        </p:spPr>
        <p:txBody>
          <a:bodyPr>
            <a:noAutofit/>
          </a:bodyPr>
          <a:lstStyle/>
          <a:p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Fuentes de Autoridad Islámica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001000" cy="4724400"/>
          </a:xfrm>
        </p:spPr>
        <p:txBody>
          <a:bodyPr>
            <a:normAutofit/>
          </a:bodyPr>
          <a:lstStyle/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Corán 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Chiítos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Corán y 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Haditas 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E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Sunnitas</a:t>
            </a:r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Creencia animistas/ supersticiones/ otros rituales</a:t>
            </a:r>
          </a:p>
          <a:p>
            <a:r>
              <a:rPr lang="es-P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Observación: No hay tal cosa como “Islam Puro” pero siempre se mezcla con otras supersticiones.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Sufis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924800" cy="5105400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rama</a:t>
            </a:r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mística de Islam</a:t>
            </a:r>
          </a:p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Creen en el ayuno, la oración y a menudo entran en un trance.</a:t>
            </a:r>
          </a:p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Algunos bailan cuando entran en trances (Por ejemplo: los </a:t>
            </a:r>
            <a:r>
              <a:rPr lang="es-PE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Dervishes</a:t>
            </a:r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dan vueltas de Turquía)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ir">
  <a:themeElements>
    <a:clrScheme name="Air">
      <a:dk1>
        <a:sysClr val="windowText" lastClr="000000"/>
      </a:dk1>
      <a:lt1>
        <a:sysClr val="window" lastClr="FFFFFF"/>
      </a:lt1>
      <a:dk2>
        <a:srgbClr val="17375D"/>
      </a:dk2>
      <a:lt2>
        <a:srgbClr val="BEDBFE"/>
      </a:lt2>
      <a:accent1>
        <a:srgbClr val="686F3A"/>
      </a:accent1>
      <a:accent2>
        <a:srgbClr val="165996"/>
      </a:accent2>
      <a:accent3>
        <a:srgbClr val="7276A0"/>
      </a:accent3>
      <a:accent4>
        <a:srgbClr val="7DB434"/>
      </a:accent4>
      <a:accent5>
        <a:srgbClr val="D28300"/>
      </a:accent5>
      <a:accent6>
        <a:srgbClr val="2B62CB"/>
      </a:accent6>
      <a:hlink>
        <a:srgbClr val="B58900"/>
      </a:hlink>
      <a:folHlink>
        <a:srgbClr val="B55C39"/>
      </a:folHlink>
    </a:clrScheme>
    <a:fontScheme name="Air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i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35000">
              <a:schemeClr val="phClr">
                <a:tint val="50000"/>
                <a:satMod val="250000"/>
              </a:schemeClr>
            </a:gs>
            <a:gs pos="100000">
              <a:schemeClr val="phClr">
                <a:tint val="40000"/>
                <a:satMod val="350000"/>
              </a:schemeClr>
            </a:gs>
          </a:gsLst>
          <a:lin ang="87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50000"/>
                <a:satMod val="110000"/>
              </a:schemeClr>
              <a:schemeClr val="phClr">
                <a:tint val="70000"/>
                <a:satMod val="15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15000"/>
            </a:schemeClr>
          </a:solidFill>
          <a:prstDash val="solid"/>
        </a:ln>
        <a:ln w="12700" cap="flat" cmpd="sng" algn="ctr">
          <a:solidFill>
            <a:schemeClr val="phClr">
              <a:shade val="90000"/>
              <a:satMod val="115000"/>
            </a:schemeClr>
          </a:solidFill>
          <a:prstDash val="solid"/>
        </a:ln>
        <a:ln w="19050" cap="flat" cmpd="sng" algn="ctr">
          <a:solidFill>
            <a:schemeClr val="phClr">
              <a:shade val="80000"/>
              <a:satMod val="110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25400" dir="5400000" rotWithShape="0">
              <a:srgbClr val="FFFFFF">
                <a:alpha val="50000"/>
              </a:srgbClr>
            </a:outerShdw>
            <a:reflection blurRad="63500" stA="20000" endPos="15000" dist="12700" dir="5400000" sy="-100000" rotWithShape="0"/>
          </a:effectLst>
        </a:effectStyle>
        <a:effectStyle>
          <a:effectLst>
            <a:reflection blurRad="127000" stA="25000" endPos="20000" dist="38100" dir="5400000" sy="-100000" rotWithShape="0"/>
          </a:effectLst>
          <a:scene3d>
            <a:camera prst="orthographicFront">
              <a:rot lat="0" lon="0" rev="0"/>
            </a:camera>
            <a:lightRig rig="balanced" dir="b">
              <a:rot lat="0" lon="0" rev="2700000"/>
            </a:lightRig>
          </a:scene3d>
          <a:sp3d>
            <a:bevelT w="381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52000">
              <a:srgbClr val="D8D8D8"/>
            </a:gs>
            <a:gs pos="100000">
              <a:schemeClr val="phClr">
                <a:lumMod val="25000"/>
              </a:schemeClr>
            </a:gs>
          </a:gsLst>
          <a:path path="circle">
            <a:fillToRect t="-80000" r="80000" b="180000"/>
          </a:path>
        </a:gradFill>
        <a:gradFill rotWithShape="1">
          <a:gsLst>
            <a:gs pos="0">
              <a:schemeClr val="accent5"/>
            </a:gs>
            <a:gs pos="52000">
              <a:srgbClr val="D8D8D8"/>
            </a:gs>
            <a:gs pos="100000">
              <a:schemeClr val="phClr">
                <a:lumMod val="25000"/>
              </a:schemeClr>
            </a:gs>
          </a:gsLst>
          <a:path path="circle">
            <a:fillToRect t="-80000" r="8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Air Theme</Template>
  <TotalTime>417</TotalTime>
  <Words>1037</Words>
  <Application>Microsoft Office PowerPoint</Application>
  <PresentationFormat>On-screen Show (4:3)</PresentationFormat>
  <Paragraphs>107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Air</vt:lpstr>
      <vt:lpstr>Religiones del Mundo</vt:lpstr>
      <vt:lpstr>Religiones Principales –  Un Resumen</vt:lpstr>
      <vt:lpstr>Religiones Principales –  Un Resumen</vt:lpstr>
      <vt:lpstr>Cristianismo</vt:lpstr>
      <vt:lpstr>Judaísmo</vt:lpstr>
      <vt:lpstr>Islam - ¿Qué es?</vt:lpstr>
      <vt:lpstr>Los Cinco o Seis Pilares</vt:lpstr>
      <vt:lpstr>Fuentes de Autoridad Islámica</vt:lpstr>
      <vt:lpstr>Sufis</vt:lpstr>
      <vt:lpstr>Druze</vt:lpstr>
      <vt:lpstr>Secular/ No-Religiosos/ Agnósticos/ Ateos</vt:lpstr>
      <vt:lpstr>Hinduismo</vt:lpstr>
      <vt:lpstr>Hinduismo</vt:lpstr>
      <vt:lpstr>Slide 14</vt:lpstr>
      <vt:lpstr>Slide 15</vt:lpstr>
      <vt:lpstr>Slide 16</vt:lpstr>
      <vt:lpstr>La Religión China Tradicional</vt:lpstr>
      <vt:lpstr>Budismo</vt:lpstr>
      <vt:lpstr>Budismo</vt:lpstr>
      <vt:lpstr>Slide 20</vt:lpstr>
      <vt:lpstr>Indígena Fundamental</vt:lpstr>
      <vt:lpstr>Alcanzando a los Pueblos de las Religiones Principales</vt:lpstr>
      <vt:lpstr>Alcanzando a los Pueblos de las Religiones Principales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Beth</dc:creator>
  <cp:lastModifiedBy>owner</cp:lastModifiedBy>
  <cp:revision>73</cp:revision>
  <dcterms:created xsi:type="dcterms:W3CDTF">2011-08-28T21:39:56Z</dcterms:created>
  <dcterms:modified xsi:type="dcterms:W3CDTF">2011-10-01T17:37:18Z</dcterms:modified>
</cp:coreProperties>
</file>